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0624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-6906" y="-4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5387342"/>
            <a:ext cx="35753040" cy="11460480"/>
          </a:xfrm>
        </p:spPr>
        <p:txBody>
          <a:bodyPr anchor="b"/>
          <a:lstStyle>
            <a:lvl1pPr algn="ctr">
              <a:defRPr sz="2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7289782"/>
            <a:ext cx="31546800" cy="7947658"/>
          </a:xfrm>
        </p:spPr>
        <p:txBody>
          <a:bodyPr/>
          <a:lstStyle>
            <a:lvl1pPr marL="0" indent="0" algn="ctr">
              <a:buNone/>
              <a:defRPr sz="11040"/>
            </a:lvl1pPr>
            <a:lvl2pPr marL="2103120" indent="0" algn="ctr">
              <a:buNone/>
              <a:defRPr sz="9200"/>
            </a:lvl2pPr>
            <a:lvl3pPr marL="4206240" indent="0" algn="ctr">
              <a:buNone/>
              <a:defRPr sz="8280"/>
            </a:lvl3pPr>
            <a:lvl4pPr marL="6309360" indent="0" algn="ctr">
              <a:buNone/>
              <a:defRPr sz="7360"/>
            </a:lvl4pPr>
            <a:lvl5pPr marL="8412480" indent="0" algn="ctr">
              <a:buNone/>
              <a:defRPr sz="7360"/>
            </a:lvl5pPr>
            <a:lvl6pPr marL="10515600" indent="0" algn="ctr">
              <a:buNone/>
              <a:defRPr sz="7360"/>
            </a:lvl6pPr>
            <a:lvl7pPr marL="12618720" indent="0" algn="ctr">
              <a:buNone/>
              <a:defRPr sz="7360"/>
            </a:lvl7pPr>
            <a:lvl8pPr marL="14721840" indent="0" algn="ctr">
              <a:buNone/>
              <a:defRPr sz="7360"/>
            </a:lvl8pPr>
            <a:lvl9pPr marL="16824960" indent="0" algn="ctr">
              <a:buNone/>
              <a:defRPr sz="7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100907" y="1752600"/>
            <a:ext cx="906970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1792" y="1752600"/>
            <a:ext cx="2668333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885" y="8206749"/>
            <a:ext cx="36278820" cy="13693138"/>
          </a:xfrm>
        </p:spPr>
        <p:txBody>
          <a:bodyPr anchor="b"/>
          <a:lstStyle>
            <a:lvl1pPr>
              <a:defRPr sz="2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9885" y="22029429"/>
            <a:ext cx="36278820" cy="7200898"/>
          </a:xfrm>
        </p:spPr>
        <p:txBody>
          <a:bodyPr/>
          <a:lstStyle>
            <a:lvl1pPr marL="0" indent="0">
              <a:buNone/>
              <a:defRPr sz="11040">
                <a:solidFill>
                  <a:schemeClr val="tx1"/>
                </a:solidFill>
              </a:defRPr>
            </a:lvl1pPr>
            <a:lvl2pPr marL="210312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2pPr>
            <a:lvl3pPr marL="4206240" indent="0">
              <a:buNone/>
              <a:defRPr sz="8280">
                <a:solidFill>
                  <a:schemeClr val="tx1">
                    <a:tint val="75000"/>
                  </a:schemeClr>
                </a:solidFill>
              </a:defRPr>
            </a:lvl3pPr>
            <a:lvl4pPr marL="630936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4pPr>
            <a:lvl5pPr marL="841248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5pPr>
            <a:lvl6pPr marL="1051560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6pPr>
            <a:lvl7pPr marL="1261872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7pPr>
            <a:lvl8pPr marL="1472184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8pPr>
            <a:lvl9pPr marL="1682496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1790" y="8763000"/>
            <a:ext cx="178765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94090" y="8763000"/>
            <a:ext cx="178765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1752607"/>
            <a:ext cx="362788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273" y="8069582"/>
            <a:ext cx="17794364" cy="3954778"/>
          </a:xfrm>
        </p:spPr>
        <p:txBody>
          <a:bodyPr anchor="b"/>
          <a:lstStyle>
            <a:lvl1pPr marL="0" indent="0">
              <a:buNone/>
              <a:defRPr sz="11040" b="1"/>
            </a:lvl1pPr>
            <a:lvl2pPr marL="2103120" indent="0">
              <a:buNone/>
              <a:defRPr sz="9200" b="1"/>
            </a:lvl2pPr>
            <a:lvl3pPr marL="4206240" indent="0">
              <a:buNone/>
              <a:defRPr sz="8280" b="1"/>
            </a:lvl3pPr>
            <a:lvl4pPr marL="6309360" indent="0">
              <a:buNone/>
              <a:defRPr sz="7360" b="1"/>
            </a:lvl4pPr>
            <a:lvl5pPr marL="8412480" indent="0">
              <a:buNone/>
              <a:defRPr sz="7360" b="1"/>
            </a:lvl5pPr>
            <a:lvl6pPr marL="10515600" indent="0">
              <a:buNone/>
              <a:defRPr sz="7360" b="1"/>
            </a:lvl6pPr>
            <a:lvl7pPr marL="12618720" indent="0">
              <a:buNone/>
              <a:defRPr sz="7360" b="1"/>
            </a:lvl7pPr>
            <a:lvl8pPr marL="14721840" indent="0">
              <a:buNone/>
              <a:defRPr sz="7360" b="1"/>
            </a:lvl8pPr>
            <a:lvl9pPr marL="16824960" indent="0">
              <a:buNone/>
              <a:defRPr sz="7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273" y="12024360"/>
            <a:ext cx="17794364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294092" y="8069582"/>
            <a:ext cx="17881999" cy="3954778"/>
          </a:xfrm>
        </p:spPr>
        <p:txBody>
          <a:bodyPr anchor="b"/>
          <a:lstStyle>
            <a:lvl1pPr marL="0" indent="0">
              <a:buNone/>
              <a:defRPr sz="11040" b="1"/>
            </a:lvl1pPr>
            <a:lvl2pPr marL="2103120" indent="0">
              <a:buNone/>
              <a:defRPr sz="9200" b="1"/>
            </a:lvl2pPr>
            <a:lvl3pPr marL="4206240" indent="0">
              <a:buNone/>
              <a:defRPr sz="8280" b="1"/>
            </a:lvl3pPr>
            <a:lvl4pPr marL="6309360" indent="0">
              <a:buNone/>
              <a:defRPr sz="7360" b="1"/>
            </a:lvl4pPr>
            <a:lvl5pPr marL="8412480" indent="0">
              <a:buNone/>
              <a:defRPr sz="7360" b="1"/>
            </a:lvl5pPr>
            <a:lvl6pPr marL="10515600" indent="0">
              <a:buNone/>
              <a:defRPr sz="7360" b="1"/>
            </a:lvl6pPr>
            <a:lvl7pPr marL="12618720" indent="0">
              <a:buNone/>
              <a:defRPr sz="7360" b="1"/>
            </a:lvl7pPr>
            <a:lvl8pPr marL="14721840" indent="0">
              <a:buNone/>
              <a:defRPr sz="7360" b="1"/>
            </a:lvl8pPr>
            <a:lvl9pPr marL="16824960" indent="0">
              <a:buNone/>
              <a:defRPr sz="7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94092" y="12024360"/>
            <a:ext cx="17881999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2194560"/>
            <a:ext cx="13566219" cy="7680960"/>
          </a:xfrm>
        </p:spPr>
        <p:txBody>
          <a:bodyPr anchor="b"/>
          <a:lstStyle>
            <a:lvl1pPr>
              <a:defRPr sz="14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1999" y="4739647"/>
            <a:ext cx="21294090" cy="23393400"/>
          </a:xfrm>
        </p:spPr>
        <p:txBody>
          <a:bodyPr/>
          <a:lstStyle>
            <a:lvl1pPr>
              <a:defRPr sz="14720"/>
            </a:lvl1pPr>
            <a:lvl2pPr>
              <a:defRPr sz="12880"/>
            </a:lvl2pPr>
            <a:lvl3pPr>
              <a:defRPr sz="1104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7269" y="9875520"/>
            <a:ext cx="13566219" cy="18295622"/>
          </a:xfrm>
        </p:spPr>
        <p:txBody>
          <a:bodyPr/>
          <a:lstStyle>
            <a:lvl1pPr marL="0" indent="0">
              <a:buNone/>
              <a:defRPr sz="7360"/>
            </a:lvl1pPr>
            <a:lvl2pPr marL="2103120" indent="0">
              <a:buNone/>
              <a:defRPr sz="6440"/>
            </a:lvl2pPr>
            <a:lvl3pPr marL="4206240" indent="0">
              <a:buNone/>
              <a:defRPr sz="5520"/>
            </a:lvl3pPr>
            <a:lvl4pPr marL="6309360" indent="0">
              <a:buNone/>
              <a:defRPr sz="4600"/>
            </a:lvl4pPr>
            <a:lvl5pPr marL="8412480" indent="0">
              <a:buNone/>
              <a:defRPr sz="4600"/>
            </a:lvl5pPr>
            <a:lvl6pPr marL="10515600" indent="0">
              <a:buNone/>
              <a:defRPr sz="4600"/>
            </a:lvl6pPr>
            <a:lvl7pPr marL="12618720" indent="0">
              <a:buNone/>
              <a:defRPr sz="4600"/>
            </a:lvl7pPr>
            <a:lvl8pPr marL="14721840" indent="0">
              <a:buNone/>
              <a:defRPr sz="4600"/>
            </a:lvl8pPr>
            <a:lvl9pPr marL="16824960" indent="0">
              <a:buNone/>
              <a:defRPr sz="4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69" y="2194560"/>
            <a:ext cx="13566219" cy="7680960"/>
          </a:xfrm>
        </p:spPr>
        <p:txBody>
          <a:bodyPr anchor="b"/>
          <a:lstStyle>
            <a:lvl1pPr>
              <a:defRPr sz="14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81999" y="4739647"/>
            <a:ext cx="21294090" cy="23393400"/>
          </a:xfrm>
        </p:spPr>
        <p:txBody>
          <a:bodyPr anchor="t"/>
          <a:lstStyle>
            <a:lvl1pPr marL="0" indent="0">
              <a:buNone/>
              <a:defRPr sz="14720"/>
            </a:lvl1pPr>
            <a:lvl2pPr marL="2103120" indent="0">
              <a:buNone/>
              <a:defRPr sz="12880"/>
            </a:lvl2pPr>
            <a:lvl3pPr marL="4206240" indent="0">
              <a:buNone/>
              <a:defRPr sz="11040"/>
            </a:lvl3pPr>
            <a:lvl4pPr marL="6309360" indent="0">
              <a:buNone/>
              <a:defRPr sz="9200"/>
            </a:lvl4pPr>
            <a:lvl5pPr marL="8412480" indent="0">
              <a:buNone/>
              <a:defRPr sz="9200"/>
            </a:lvl5pPr>
            <a:lvl6pPr marL="10515600" indent="0">
              <a:buNone/>
              <a:defRPr sz="9200"/>
            </a:lvl6pPr>
            <a:lvl7pPr marL="12618720" indent="0">
              <a:buNone/>
              <a:defRPr sz="9200"/>
            </a:lvl7pPr>
            <a:lvl8pPr marL="14721840" indent="0">
              <a:buNone/>
              <a:defRPr sz="9200"/>
            </a:lvl8pPr>
            <a:lvl9pPr marL="16824960" indent="0">
              <a:buNone/>
              <a:defRPr sz="9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7269" y="9875520"/>
            <a:ext cx="13566219" cy="18295622"/>
          </a:xfrm>
        </p:spPr>
        <p:txBody>
          <a:bodyPr/>
          <a:lstStyle>
            <a:lvl1pPr marL="0" indent="0">
              <a:buNone/>
              <a:defRPr sz="7360"/>
            </a:lvl1pPr>
            <a:lvl2pPr marL="2103120" indent="0">
              <a:buNone/>
              <a:defRPr sz="6440"/>
            </a:lvl2pPr>
            <a:lvl3pPr marL="4206240" indent="0">
              <a:buNone/>
              <a:defRPr sz="5520"/>
            </a:lvl3pPr>
            <a:lvl4pPr marL="6309360" indent="0">
              <a:buNone/>
              <a:defRPr sz="4600"/>
            </a:lvl4pPr>
            <a:lvl5pPr marL="8412480" indent="0">
              <a:buNone/>
              <a:defRPr sz="4600"/>
            </a:lvl5pPr>
            <a:lvl6pPr marL="10515600" indent="0">
              <a:buNone/>
              <a:defRPr sz="4600"/>
            </a:lvl6pPr>
            <a:lvl7pPr marL="12618720" indent="0">
              <a:buNone/>
              <a:defRPr sz="4600"/>
            </a:lvl7pPr>
            <a:lvl8pPr marL="14721840" indent="0">
              <a:buNone/>
              <a:defRPr sz="4600"/>
            </a:lvl8pPr>
            <a:lvl9pPr marL="16824960" indent="0">
              <a:buNone/>
              <a:defRPr sz="4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1790" y="1752607"/>
            <a:ext cx="362788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1790" y="8763000"/>
            <a:ext cx="362788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91790" y="30510487"/>
            <a:ext cx="94640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494D-636A-4AFE-ADD1-D6F72E868AB0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33170" y="30510487"/>
            <a:ext cx="141960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06570" y="30510487"/>
            <a:ext cx="94640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3E4B-1489-4C81-B7FB-68718D0F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206240" rtl="0" eaLnBrk="1" latinLnBrk="0" hangingPunct="1">
        <a:lnSpc>
          <a:spcPct val="90000"/>
        </a:lnSpc>
        <a:spcBef>
          <a:spcPct val="0"/>
        </a:spcBef>
        <a:buNone/>
        <a:defRPr sz="20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1560" indent="-1051560" algn="l" defTabSz="4206240" rtl="0" eaLnBrk="1" latinLnBrk="0" hangingPunct="1">
        <a:lnSpc>
          <a:spcPct val="90000"/>
        </a:lnSpc>
        <a:spcBef>
          <a:spcPts val="4600"/>
        </a:spcBef>
        <a:buFont typeface="Arial" panose="020B0604020202020204" pitchFamily="34" charset="0"/>
        <a:buChar char="•"/>
        <a:defRPr sz="12880" kern="1200">
          <a:solidFill>
            <a:schemeClr val="tx1"/>
          </a:solidFill>
          <a:latin typeface="+mn-lt"/>
          <a:ea typeface="+mn-ea"/>
          <a:cs typeface="+mn-cs"/>
        </a:defRPr>
      </a:lvl1pPr>
      <a:lvl2pPr marL="315468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11040" kern="1200">
          <a:solidFill>
            <a:schemeClr val="tx1"/>
          </a:solidFill>
          <a:latin typeface="+mn-lt"/>
          <a:ea typeface="+mn-ea"/>
          <a:cs typeface="+mn-cs"/>
        </a:defRPr>
      </a:lvl2pPr>
      <a:lvl3pPr marL="525780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736092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4pPr>
      <a:lvl5pPr marL="946404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5pPr>
      <a:lvl6pPr marL="1156716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6pPr>
      <a:lvl7pPr marL="1367028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8pPr>
      <a:lvl9pPr marL="17876520" indent="-1051560" algn="l" defTabSz="420624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8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1pPr>
      <a:lvl2pPr marL="210312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2pPr>
      <a:lvl3pPr marL="420624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4pPr>
      <a:lvl5pPr marL="841248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6pPr>
      <a:lvl7pPr marL="1261872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7pPr>
      <a:lvl8pPr marL="1472184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8pPr>
      <a:lvl9pPr marL="16824960" algn="l" defTabSz="4206240" rtl="0" eaLnBrk="1" latinLnBrk="0" hangingPunct="1">
        <a:defRPr sz="8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1850"/>
            <a:ext cx="41361360" cy="39725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4470857"/>
            <a:ext cx="10157116" cy="797594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7" name="TextBox 6"/>
          <p:cNvSpPr txBox="1"/>
          <p:nvPr/>
        </p:nvSpPr>
        <p:spPr>
          <a:xfrm>
            <a:off x="503960" y="4525983"/>
            <a:ext cx="975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Abstract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4840" y="5435989"/>
            <a:ext cx="10157116" cy="8338279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0" name="Rectangle 9"/>
          <p:cNvSpPr/>
          <p:nvPr/>
        </p:nvSpPr>
        <p:spPr>
          <a:xfrm>
            <a:off x="304800" y="13871470"/>
            <a:ext cx="10157116" cy="875903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1" name="Rounded Rectangle 10"/>
          <p:cNvSpPr/>
          <p:nvPr/>
        </p:nvSpPr>
        <p:spPr>
          <a:xfrm>
            <a:off x="304800" y="14929842"/>
            <a:ext cx="10157116" cy="7862273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2" name="TextBox 11"/>
          <p:cNvSpPr txBox="1"/>
          <p:nvPr/>
        </p:nvSpPr>
        <p:spPr>
          <a:xfrm>
            <a:off x="503960" y="13975874"/>
            <a:ext cx="975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Background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2" y="23157404"/>
            <a:ext cx="12713774" cy="948278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4" name="TextBox 13"/>
          <p:cNvSpPr txBox="1"/>
          <p:nvPr/>
        </p:nvSpPr>
        <p:spPr>
          <a:xfrm>
            <a:off x="1981631" y="23299343"/>
            <a:ext cx="9758796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33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Methodology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3" y="24234090"/>
            <a:ext cx="12713773" cy="8564732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6" name="Rectangle 15"/>
          <p:cNvSpPr/>
          <p:nvPr/>
        </p:nvSpPr>
        <p:spPr>
          <a:xfrm>
            <a:off x="13018577" y="4522566"/>
            <a:ext cx="16537192" cy="745886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7" name="TextBox 16"/>
          <p:cNvSpPr txBox="1"/>
          <p:nvPr/>
        </p:nvSpPr>
        <p:spPr>
          <a:xfrm>
            <a:off x="13918797" y="4622120"/>
            <a:ext cx="1497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Results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128954" y="24234090"/>
            <a:ext cx="18789445" cy="8409990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9" name="Rectangle 18"/>
          <p:cNvSpPr/>
          <p:nvPr/>
        </p:nvSpPr>
        <p:spPr>
          <a:xfrm>
            <a:off x="32186188" y="4525983"/>
            <a:ext cx="9479972" cy="768001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0" name="TextBox 19"/>
          <p:cNvSpPr txBox="1"/>
          <p:nvPr/>
        </p:nvSpPr>
        <p:spPr>
          <a:xfrm>
            <a:off x="33313428" y="4546192"/>
            <a:ext cx="792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Conclusion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86188" y="5381483"/>
            <a:ext cx="9479972" cy="8138010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2" name="Rectangle 21"/>
          <p:cNvSpPr/>
          <p:nvPr/>
        </p:nvSpPr>
        <p:spPr>
          <a:xfrm>
            <a:off x="32186188" y="13884781"/>
            <a:ext cx="9479972" cy="856384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3" name="TextBox 22"/>
          <p:cNvSpPr txBox="1"/>
          <p:nvPr/>
        </p:nvSpPr>
        <p:spPr>
          <a:xfrm>
            <a:off x="33313428" y="13935261"/>
            <a:ext cx="792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Future</a:t>
            </a:r>
            <a:r>
              <a:rPr lang="en-US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Studies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186188" y="14936331"/>
            <a:ext cx="9479972" cy="7855784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5" name="Rectangle 24"/>
          <p:cNvSpPr/>
          <p:nvPr/>
        </p:nvSpPr>
        <p:spPr>
          <a:xfrm>
            <a:off x="34023300" y="23157404"/>
            <a:ext cx="7642860" cy="905735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6" name="TextBox 25"/>
          <p:cNvSpPr txBox="1"/>
          <p:nvPr/>
        </p:nvSpPr>
        <p:spPr>
          <a:xfrm>
            <a:off x="33852110" y="23308377"/>
            <a:ext cx="792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Acknowledgements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023300" y="24234090"/>
            <a:ext cx="7642860" cy="8409990"/>
          </a:xfrm>
          <a:prstGeom prst="round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28" name="TextBox 27"/>
          <p:cNvSpPr txBox="1"/>
          <p:nvPr/>
        </p:nvSpPr>
        <p:spPr>
          <a:xfrm>
            <a:off x="1991590" y="6743538"/>
            <a:ext cx="9440141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25" dirty="0"/>
          </a:p>
        </p:txBody>
      </p:sp>
      <p:sp>
        <p:nvSpPr>
          <p:cNvPr id="29" name="TextBox 28"/>
          <p:cNvSpPr txBox="1"/>
          <p:nvPr/>
        </p:nvSpPr>
        <p:spPr>
          <a:xfrm>
            <a:off x="2130999" y="15932992"/>
            <a:ext cx="9460060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25"/>
          </a:p>
        </p:txBody>
      </p:sp>
      <p:sp>
        <p:nvSpPr>
          <p:cNvPr id="2" name="TextBox 1"/>
          <p:cNvSpPr txBox="1"/>
          <p:nvPr/>
        </p:nvSpPr>
        <p:spPr>
          <a:xfrm>
            <a:off x="2130999" y="301850"/>
            <a:ext cx="3778048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Synthesis of two 3,5-Disubstituted </a:t>
            </a:r>
            <a:r>
              <a:rPr lang="el-GR" sz="8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Δ</a:t>
            </a:r>
            <a:r>
              <a:rPr lang="en-US" sz="8500" baseline="30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</a:t>
            </a:r>
            <a:r>
              <a:rPr lang="en-US" sz="8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-isoxazolines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0999" y="1548714"/>
            <a:ext cx="38178801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Ethan Bodak</a:t>
            </a:r>
            <a:r>
              <a:rPr lang="en-US" sz="56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 Dylan Wardle</a:t>
            </a:r>
            <a:r>
              <a:rPr lang="en-US" sz="56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and </a:t>
            </a:r>
            <a:r>
              <a:rPr lang="en-US" sz="5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Benjamin </a:t>
            </a: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Schottler</a:t>
            </a:r>
            <a:r>
              <a:rPr lang="en-US" sz="56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</a:t>
            </a:r>
          </a:p>
          <a:p>
            <a:pPr algn="ctr"/>
            <a:r>
              <a:rPr lang="en-US" sz="56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Frontiers of Science Institute</a:t>
            </a:r>
          </a:p>
          <a:p>
            <a:pPr algn="ctr"/>
            <a:r>
              <a:rPr lang="en-US" sz="560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</a:t>
            </a:r>
            <a:r>
              <a:rPr lang="en-US" sz="5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Department of Chemistry and Biochemistry, University of Northern Colorado, Greely CO</a:t>
            </a:r>
          </a:p>
          <a:p>
            <a:pPr algn="ctr"/>
            <a:endParaRPr lang="en-US" sz="5600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" y="5974080"/>
            <a:ext cx="920496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Macrophage migration inhibitory factor (MIF) is responsible for many chronic inflammatory and autoimmune diseases, including type 1 and type 2 diabetes, as well as multiple cancers.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Iso-1 (a specific drug categorized as an </a:t>
            </a:r>
            <a:r>
              <a:rPr lang="en-US" sz="2600" dirty="0" err="1" smtClean="0">
                <a:latin typeface="Baskerville Old Face" panose="02020602080505020303" pitchFamily="18" charset="0"/>
              </a:rPr>
              <a:t>isoxazoline</a:t>
            </a:r>
            <a:r>
              <a:rPr lang="en-US" sz="2600" dirty="0" smtClean="0">
                <a:latin typeface="Baskerville Old Face" panose="02020602080505020303" pitchFamily="18" charset="0"/>
              </a:rPr>
              <a:t>) has </a:t>
            </a:r>
            <a:r>
              <a:rPr lang="en-US" sz="2600" dirty="0">
                <a:latin typeface="Baskerville Old Face" panose="02020602080505020303" pitchFamily="18" charset="0"/>
              </a:rPr>
              <a:t>been proven to inhibit MIF in mice, and are therefore potential treatments for these various inflammatory diseases.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There is debate as to which reactants will lead to the most desired products, and which derivatives off of the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isoxazole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 ring work the best in </a:t>
            </a:r>
            <a:r>
              <a:rPr lang="en-US" sz="2600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the synthesis reactions to create </a:t>
            </a:r>
            <a:r>
              <a:rPr lang="en-US" sz="2600" dirty="0" err="1" smtClean="0">
                <a:latin typeface="Baskerville Old Face" panose="02020602080505020303" pitchFamily="18" charset="0"/>
                <a:ea typeface="Calibri" panose="020F0502020204030204" pitchFamily="34" charset="0"/>
              </a:rPr>
              <a:t>isoxazolines</a:t>
            </a:r>
            <a:r>
              <a:rPr lang="en-US" sz="2600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endParaRPr lang="en-US" sz="26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One of the two 3,5-Disubstituted </a:t>
            </a:r>
            <a:r>
              <a:rPr lang="el-GR" sz="2600" dirty="0">
                <a:latin typeface="Times New Roman" panose="02020603050405020304" pitchFamily="18" charset="0"/>
              </a:rPr>
              <a:t>Δ</a:t>
            </a:r>
            <a:r>
              <a:rPr lang="en-US" sz="2600" baseline="30000" dirty="0">
                <a:latin typeface="Baskerville Old Face" panose="02020602080505020303" pitchFamily="18" charset="0"/>
              </a:rPr>
              <a:t>2</a:t>
            </a:r>
            <a:r>
              <a:rPr lang="en-US" sz="2600" dirty="0">
                <a:latin typeface="Baskerville Old Face" panose="02020602080505020303" pitchFamily="18" charset="0"/>
              </a:rPr>
              <a:t>-isoxazolines made in this project </a:t>
            </a:r>
            <a:r>
              <a:rPr lang="en-US" sz="2600" dirty="0" smtClean="0">
                <a:latin typeface="Baskerville Old Face" panose="02020602080505020303" pitchFamily="18" charset="0"/>
              </a:rPr>
              <a:t>uses nickel as a metal catalyst, </a:t>
            </a:r>
            <a:r>
              <a:rPr lang="en-US" sz="2600" dirty="0">
                <a:latin typeface="Baskerville Old Face" panose="02020602080505020303" pitchFamily="18" charset="0"/>
              </a:rPr>
              <a:t>while the other </a:t>
            </a:r>
            <a:r>
              <a:rPr lang="en-US" sz="2600" dirty="0" smtClean="0">
                <a:latin typeface="Baskerville Old Face" panose="02020602080505020303" pitchFamily="18" charset="0"/>
              </a:rPr>
              <a:t>uses palladium as metal catalyst, </a:t>
            </a:r>
            <a:r>
              <a:rPr lang="en-US" sz="2600" dirty="0">
                <a:latin typeface="Baskerville Old Face" panose="02020602080505020303" pitchFamily="18" charset="0"/>
              </a:rPr>
              <a:t>and both include the essential </a:t>
            </a:r>
            <a:r>
              <a:rPr lang="en-US" sz="2600" dirty="0" err="1">
                <a:latin typeface="Baskerville Old Face" panose="02020602080505020303" pitchFamily="18" charset="0"/>
              </a:rPr>
              <a:t>isoxazole</a:t>
            </a:r>
            <a:r>
              <a:rPr lang="en-US" sz="2600" dirty="0">
                <a:latin typeface="Baskerville Old Face" panose="02020602080505020303" pitchFamily="18" charset="0"/>
              </a:rPr>
              <a:t> ring found in all functional </a:t>
            </a:r>
            <a:r>
              <a:rPr lang="en-US" sz="2600" dirty="0" err="1">
                <a:latin typeface="Baskerville Old Face" panose="02020602080505020303" pitchFamily="18" charset="0"/>
              </a:rPr>
              <a:t>isoxazolines</a:t>
            </a:r>
            <a:r>
              <a:rPr lang="en-US" sz="2600" dirty="0">
                <a:latin typeface="Baskerville Old Face" panose="0202060208050502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Both </a:t>
            </a:r>
            <a:r>
              <a:rPr lang="en-US" sz="2600" dirty="0" err="1">
                <a:latin typeface="Baskerville Old Face" panose="02020602080505020303" pitchFamily="18" charset="0"/>
              </a:rPr>
              <a:t>isoxazolines</a:t>
            </a:r>
            <a:r>
              <a:rPr lang="en-US" sz="2600" dirty="0">
                <a:latin typeface="Baskerville Old Face" panose="02020602080505020303" pitchFamily="18" charset="0"/>
              </a:rPr>
              <a:t> are relatively low-cost to make, and therefore have the potential to be commercialized on a mass scale in order to treat the many who suffer from autoimmune and chronic inflammatory diseases.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831" y="15406517"/>
            <a:ext cx="934329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MIF functions as a </a:t>
            </a:r>
            <a:r>
              <a:rPr lang="en-US" sz="2600" dirty="0" err="1">
                <a:latin typeface="Baskerville Old Face" panose="02020602080505020303" pitchFamily="18" charset="0"/>
              </a:rPr>
              <a:t>proinflammatory</a:t>
            </a:r>
            <a:r>
              <a:rPr lang="en-US" sz="2600" dirty="0">
                <a:latin typeface="Baskerville Old Face" panose="02020602080505020303" pitchFamily="18" charset="0"/>
              </a:rPr>
              <a:t> cytokine involved in most inflammatory reactions, as well as promotes the release of insulin. These characteristics are what make MIF a key part in the onset of diabetes, and a producer of cancer symptoms.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Recent research suggests that </a:t>
            </a:r>
            <a:r>
              <a:rPr lang="en-US" sz="2600" dirty="0" err="1">
                <a:latin typeface="Baskerville Old Face" panose="02020602080505020303" pitchFamily="18" charset="0"/>
              </a:rPr>
              <a:t>isoxazolines</a:t>
            </a:r>
            <a:r>
              <a:rPr lang="en-US" sz="2600" dirty="0">
                <a:latin typeface="Baskerville Old Face" panose="02020602080505020303" pitchFamily="18" charset="0"/>
              </a:rPr>
              <a:t> not only shield ß-cells in the pancreas (thus combating diabetes), but also inhibit MIF by binding to its catalytic sites and lowering its protein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More recent research suggests that </a:t>
            </a:r>
            <a:r>
              <a:rPr lang="en-US" sz="2600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an 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ideal way to synthesize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isoxazolines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 involves a Grignard reaction of </a:t>
            </a:r>
            <a:r>
              <a:rPr lang="en-US" sz="2600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p-</a:t>
            </a:r>
            <a:r>
              <a:rPr lang="en-US" sz="2600" dirty="0" err="1" smtClean="0">
                <a:latin typeface="Baskerville Old Face" panose="02020602080505020303" pitchFamily="18" charset="0"/>
                <a:ea typeface="Calibri" panose="020F0502020204030204" pitchFamily="34" charset="0"/>
              </a:rPr>
              <a:t>anisaldehyde</a:t>
            </a:r>
            <a:r>
              <a:rPr lang="en-US" sz="2600" dirty="0" smtClean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with a metalloid followed by oxidation of an alcohol with the 3-buten-1-ol functional group with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pyridinium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chlorochromate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 (PCC) to form a ketone with the functional group 3-buten-1-one.  The ketone is then treated with a hydroxylamine and a form of acetate.  The final synthesis involves a cyclization with a metalloid to close the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isoxazole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 ring, thus creating a form of </a:t>
            </a:r>
            <a:r>
              <a:rPr lang="en-US" sz="26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isoxazoline</a:t>
            </a:r>
            <a:r>
              <a:rPr lang="en-US" sz="26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These synthesis reactions have proven to produce high yields, and are fairly cost-efficient.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2479" y="24704298"/>
            <a:ext cx="11792145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skerville Old Face" panose="02020602080505020303" pitchFamily="18" charset="0"/>
              </a:rPr>
              <a:t>The synthesis of both 3,5-Disubstituted ∆</a:t>
            </a:r>
            <a:r>
              <a:rPr lang="en-US" sz="2500" b="1" baseline="30000" dirty="0">
                <a:latin typeface="Baskerville Old Face" panose="02020602080505020303" pitchFamily="18" charset="0"/>
              </a:rPr>
              <a:t>2</a:t>
            </a:r>
            <a:r>
              <a:rPr lang="en-US" sz="2500" b="1" dirty="0">
                <a:latin typeface="Baskerville Old Face" panose="02020602080505020303" pitchFamily="18" charset="0"/>
              </a:rPr>
              <a:t>-isoxazolines began with the following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Baskerville Old Face" panose="02020602080505020303" pitchFamily="18" charset="0"/>
              </a:rPr>
              <a:t>P-</a:t>
            </a:r>
            <a:r>
              <a:rPr lang="en-US" sz="2500" dirty="0" err="1">
                <a:latin typeface="Baskerville Old Face" panose="02020602080505020303" pitchFamily="18" charset="0"/>
              </a:rPr>
              <a:t>anisaldehyde</a:t>
            </a:r>
            <a:r>
              <a:rPr lang="en-US" sz="2500" dirty="0">
                <a:latin typeface="Baskerville Old Face" panose="02020602080505020303" pitchFamily="18" charset="0"/>
              </a:rPr>
              <a:t> was reacted with </a:t>
            </a:r>
            <a:r>
              <a:rPr lang="en-US" sz="2500" dirty="0" err="1">
                <a:latin typeface="Baskerville Old Face" panose="02020602080505020303" pitchFamily="18" charset="0"/>
              </a:rPr>
              <a:t>allylmagnesium</a:t>
            </a:r>
            <a:r>
              <a:rPr lang="en-US" sz="2500" dirty="0">
                <a:latin typeface="Baskerville Old Face" panose="02020602080505020303" pitchFamily="18" charset="0"/>
              </a:rPr>
              <a:t> chloride in what is known as a Grignard reaction. This reaction essentially lengthened the carbon chain of the </a:t>
            </a:r>
            <a:r>
              <a:rPr lang="en-US" sz="2500" i="1" dirty="0">
                <a:latin typeface="Baskerville Old Face" panose="02020602080505020303" pitchFamily="18" charset="0"/>
              </a:rPr>
              <a:t>p</a:t>
            </a:r>
            <a:r>
              <a:rPr lang="en-US" sz="2500" dirty="0">
                <a:latin typeface="Baskerville Old Face" panose="02020602080505020303" pitchFamily="18" charset="0"/>
              </a:rPr>
              <a:t>-</a:t>
            </a:r>
            <a:r>
              <a:rPr lang="en-US" sz="2500" dirty="0" err="1">
                <a:latin typeface="Baskerville Old Face" panose="02020602080505020303" pitchFamily="18" charset="0"/>
              </a:rPr>
              <a:t>anisaldehyde</a:t>
            </a:r>
            <a:r>
              <a:rPr lang="en-US" sz="2500" dirty="0">
                <a:latin typeface="Baskerville Old Face" panose="02020602080505020303" pitchFamily="18" charset="0"/>
              </a:rPr>
              <a:t>. This branch of the carbon chain will eventually connect the </a:t>
            </a:r>
            <a:r>
              <a:rPr lang="en-US" sz="2500" dirty="0" err="1">
                <a:latin typeface="Baskerville Old Face" panose="02020602080505020303" pitchFamily="18" charset="0"/>
              </a:rPr>
              <a:t>isoxazole</a:t>
            </a:r>
            <a:r>
              <a:rPr lang="en-US" sz="2500" dirty="0">
                <a:latin typeface="Baskerville Old Face" panose="02020602080505020303" pitchFamily="18" charset="0"/>
              </a:rPr>
              <a:t> ring to the rest of the molecule. The product formed by this reaction was 1-(</a:t>
            </a:r>
            <a:r>
              <a:rPr lang="en-US" sz="25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500" dirty="0">
                <a:latin typeface="Baskerville Old Face" panose="02020602080505020303" pitchFamily="18" charset="0"/>
              </a:rPr>
              <a:t>)-3-buten-1-ol.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Baskerville Old Face" panose="02020602080505020303" pitchFamily="18" charset="0"/>
              </a:rPr>
              <a:t>1-(</a:t>
            </a:r>
            <a:r>
              <a:rPr lang="en-US" sz="25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500" dirty="0">
                <a:latin typeface="Baskerville Old Face" panose="02020602080505020303" pitchFamily="18" charset="0"/>
              </a:rPr>
              <a:t>)-3-buten-1-ol was then reacted with </a:t>
            </a:r>
            <a:r>
              <a:rPr lang="en-US" sz="2500" dirty="0" err="1">
                <a:latin typeface="Baskerville Old Face" panose="02020602080505020303" pitchFamily="18" charset="0"/>
              </a:rPr>
              <a:t>pyridinium</a:t>
            </a:r>
            <a:r>
              <a:rPr lang="en-US" sz="2500" dirty="0">
                <a:latin typeface="Baskerville Old Face" panose="02020602080505020303" pitchFamily="18" charset="0"/>
              </a:rPr>
              <a:t> </a:t>
            </a:r>
            <a:r>
              <a:rPr lang="en-US" sz="2500" dirty="0" err="1">
                <a:latin typeface="Baskerville Old Face" panose="02020602080505020303" pitchFamily="18" charset="0"/>
              </a:rPr>
              <a:t>chlorochromate</a:t>
            </a:r>
            <a:r>
              <a:rPr lang="en-US" sz="2500" dirty="0">
                <a:latin typeface="Baskerville Old Face" panose="02020602080505020303" pitchFamily="18" charset="0"/>
              </a:rPr>
              <a:t> (PCC) in a type of reaction called oxidation. In this reaction, the PCC was the oxidizer, which essentially acted by removing a hydrogen from the 1-(</a:t>
            </a:r>
            <a:r>
              <a:rPr lang="en-US" sz="25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500" dirty="0">
                <a:latin typeface="Baskerville Old Face" panose="02020602080505020303" pitchFamily="18" charset="0"/>
              </a:rPr>
              <a:t>)-3-buten-1-ol.  The end product was 1-(</a:t>
            </a:r>
            <a:r>
              <a:rPr lang="en-US" sz="25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500" dirty="0">
                <a:latin typeface="Baskerville Old Face" panose="02020602080505020303" pitchFamily="18" charset="0"/>
              </a:rPr>
              <a:t>)-3-buten-1-one (the only difference being the missing hydrogen.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Baskerville Old Face" panose="02020602080505020303" pitchFamily="18" charset="0"/>
              </a:rPr>
              <a:t>The newly-made 1-(</a:t>
            </a:r>
            <a:r>
              <a:rPr lang="en-US" sz="25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500" dirty="0">
                <a:latin typeface="Baskerville Old Face" panose="02020602080505020303" pitchFamily="18" charset="0"/>
              </a:rPr>
              <a:t>)-3-buten-1-one was reacted with hydroxylamine hydrochloride in order to form a product called an oxime. This oxime will be the starting material from which both </a:t>
            </a:r>
            <a:r>
              <a:rPr lang="en-US" sz="2500" dirty="0" err="1">
                <a:latin typeface="Baskerville Old Face" panose="02020602080505020303" pitchFamily="18" charset="0"/>
              </a:rPr>
              <a:t>isoxazolines</a:t>
            </a:r>
            <a:r>
              <a:rPr lang="en-US" sz="2500" dirty="0">
                <a:latin typeface="Baskerville Old Face" panose="02020602080505020303" pitchFamily="18" charset="0"/>
              </a:rPr>
              <a:t> will be formed. The oxime made was (IE)-</a:t>
            </a:r>
            <a:r>
              <a:rPr lang="en-US" sz="2500" dirty="0" smtClean="0">
                <a:latin typeface="Baskerville Old Face" panose="02020602080505020303" pitchFamily="18" charset="0"/>
              </a:rPr>
              <a:t>N-hydroxy-1-</a:t>
            </a:r>
            <a:r>
              <a:rPr lang="en-US" sz="2500" dirty="0">
                <a:latin typeface="Baskerville Old Face" panose="02020602080505020303" pitchFamily="18" charset="0"/>
              </a:rPr>
              <a:t>(4-methoxyphenyl)-3-buten-1-imine.</a:t>
            </a:r>
          </a:p>
          <a:p>
            <a:r>
              <a:rPr lang="en-US" sz="2500" b="1" dirty="0">
                <a:latin typeface="Baskerville Old Face" panose="02020602080505020303" pitchFamily="18" charset="0"/>
              </a:rPr>
              <a:t>The final synthesis of the 3,5-Disubstituted ∆</a:t>
            </a:r>
            <a:r>
              <a:rPr lang="en-US" sz="2500" b="1" baseline="30000" dirty="0">
                <a:latin typeface="Baskerville Old Face" panose="02020602080505020303" pitchFamily="18" charset="0"/>
              </a:rPr>
              <a:t>2</a:t>
            </a:r>
            <a:r>
              <a:rPr lang="en-US" sz="2500" b="1" dirty="0">
                <a:latin typeface="Baskerville Old Face" panose="02020602080505020303" pitchFamily="18" charset="0"/>
              </a:rPr>
              <a:t>-isoxazolines was made through separate cyclization reactions, each involving different metalloids to form the different </a:t>
            </a:r>
            <a:r>
              <a:rPr lang="en-US" sz="2500" b="1" dirty="0" err="1">
                <a:latin typeface="Baskerville Old Face" panose="02020602080505020303" pitchFamily="18" charset="0"/>
              </a:rPr>
              <a:t>isoxazolines</a:t>
            </a:r>
            <a:r>
              <a:rPr lang="en-US" sz="2500" b="1" dirty="0">
                <a:latin typeface="Baskerville Old Face" panose="02020602080505020303" pitchFamily="18" charset="0"/>
              </a:rPr>
              <a:t>:</a:t>
            </a:r>
            <a:endParaRPr lang="en-US" sz="25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askerville Old Face" panose="02020602080505020303" pitchFamily="18" charset="0"/>
              </a:rPr>
              <a:t>(IE)-</a:t>
            </a:r>
            <a:r>
              <a:rPr lang="en-US" sz="2500" dirty="0" smtClean="0">
                <a:latin typeface="Baskerville Old Face" panose="02020602080505020303" pitchFamily="18" charset="0"/>
              </a:rPr>
              <a:t>N-hydroxy-1-</a:t>
            </a:r>
            <a:r>
              <a:rPr lang="en-US" sz="2500" dirty="0">
                <a:latin typeface="Baskerville Old Face" panose="02020602080505020303" pitchFamily="18" charset="0"/>
              </a:rPr>
              <a:t>(4-methoxyphenyl)-3-buten-1-imine was then reacted with nickel (II) chloride </a:t>
            </a:r>
            <a:r>
              <a:rPr lang="en-US" sz="2500" dirty="0" smtClean="0">
                <a:latin typeface="Baskerville Old Face" panose="02020602080505020303" pitchFamily="18" charset="0"/>
              </a:rPr>
              <a:t>as a catalyst, </a:t>
            </a:r>
            <a:r>
              <a:rPr lang="en-US" sz="2500" dirty="0">
                <a:latin typeface="Baskerville Old Face" panose="02020602080505020303" pitchFamily="18" charset="0"/>
              </a:rPr>
              <a:t>and palladium (II) chloride </a:t>
            </a:r>
            <a:r>
              <a:rPr lang="en-US" sz="2500" dirty="0" smtClean="0">
                <a:latin typeface="Baskerville Old Face" panose="02020602080505020303" pitchFamily="18" charset="0"/>
              </a:rPr>
              <a:t>was used for a separate reaction, </a:t>
            </a:r>
            <a:r>
              <a:rPr lang="en-US" sz="2500" dirty="0">
                <a:latin typeface="Baskerville Old Face" panose="02020602080505020303" pitchFamily="18" charset="0"/>
              </a:rPr>
              <a:t>thus forming two 3,5-Disubstituted ∆</a:t>
            </a:r>
            <a:r>
              <a:rPr lang="en-US" sz="2500" baseline="30000" dirty="0">
                <a:latin typeface="Baskerville Old Face" panose="02020602080505020303" pitchFamily="18" charset="0"/>
              </a:rPr>
              <a:t>2</a:t>
            </a:r>
            <a:r>
              <a:rPr lang="en-US" sz="2500" dirty="0">
                <a:latin typeface="Baskerville Old Face" panose="02020602080505020303" pitchFamily="18" charset="0"/>
              </a:rPr>
              <a:t>-isoxazolines, one nickel-based, the other palladium-based.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08" y="655545"/>
            <a:ext cx="3495674" cy="156664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4128955" y="23157404"/>
            <a:ext cx="18789444" cy="948278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123477" y="23226537"/>
            <a:ext cx="1686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Results Continued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272" y="1805118"/>
            <a:ext cx="3495675" cy="131619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999" y="968119"/>
            <a:ext cx="4124201" cy="26767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1829" y="2575879"/>
            <a:ext cx="4238625" cy="130211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4573249" y="24704298"/>
            <a:ext cx="1834514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skerville Old Face" panose="02020602080505020303" pitchFamily="18" charset="0"/>
              </a:rPr>
              <a:t>Results for Grignard reaction: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The theoretical yield for the Grignard reaction was 1.3092 g of 1-(</a:t>
            </a:r>
            <a:r>
              <a:rPr lang="en-US" sz="24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400" dirty="0">
                <a:latin typeface="Baskerville Old Face" panose="02020602080505020303" pitchFamily="18" charset="0"/>
              </a:rPr>
              <a:t>)-3-buten-1-ol, while the actual yield turned out to be 0.7861 g.  Therefore, the percent yield was calculated to be </a:t>
            </a:r>
            <a:r>
              <a:rPr lang="en-US" sz="2400" dirty="0" smtClean="0">
                <a:latin typeface="Baskerville Old Face" panose="02020602080505020303" pitchFamily="18" charset="0"/>
              </a:rPr>
              <a:t>60%.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After the reaction was complete and the product was purified, a proton NMR was taken of the 1-(</a:t>
            </a:r>
            <a:r>
              <a:rPr lang="en-US" sz="24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400" dirty="0">
                <a:latin typeface="Baskerville Old Face" panose="02020602080505020303" pitchFamily="18" charset="0"/>
              </a:rPr>
              <a:t>)-</a:t>
            </a:r>
            <a:r>
              <a:rPr lang="en-US" sz="2400" dirty="0" smtClean="0">
                <a:latin typeface="Baskerville Old Face" panose="02020602080505020303" pitchFamily="18" charset="0"/>
              </a:rPr>
              <a:t>3-buten-1-ol. </a:t>
            </a:r>
            <a:r>
              <a:rPr lang="en-US" sz="2400" dirty="0">
                <a:latin typeface="Baskerville Old Face" panose="02020602080505020303" pitchFamily="18" charset="0"/>
              </a:rPr>
              <a:t>The NMR shows that the product made was pure.</a:t>
            </a:r>
          </a:p>
          <a:p>
            <a:r>
              <a:rPr lang="en-US" sz="2400" b="1" dirty="0">
                <a:latin typeface="Baskerville Old Face" panose="02020602080505020303" pitchFamily="18" charset="0"/>
              </a:rPr>
              <a:t>Results for oxidation reaction: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The theoretical yield for the oxidation reaction was 0.7771 g of 1-(4-Methoxyphenyl)-3-buten-1-one, while the actual yield was massed out to 0.6635 g. From this data, the percent yield was determined to be </a:t>
            </a:r>
            <a:r>
              <a:rPr lang="en-US" sz="2400" dirty="0" smtClean="0">
                <a:latin typeface="Baskerville Old Face" panose="02020602080505020303" pitchFamily="18" charset="0"/>
              </a:rPr>
              <a:t>75%.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Once the reaction had finished and the end product isolated, another proton NMR was taken, this time of the 1-(</a:t>
            </a:r>
            <a:r>
              <a:rPr lang="en-US" sz="2400" dirty="0" smtClean="0">
                <a:latin typeface="Baskerville Old Face" panose="02020602080505020303" pitchFamily="18" charset="0"/>
              </a:rPr>
              <a:t>4-methoxyphenyl</a:t>
            </a:r>
            <a:r>
              <a:rPr lang="en-US" sz="2400" dirty="0">
                <a:latin typeface="Baskerville Old Face" panose="02020602080505020303" pitchFamily="18" charset="0"/>
              </a:rPr>
              <a:t>)-</a:t>
            </a:r>
            <a:r>
              <a:rPr lang="en-US" sz="2400" dirty="0" smtClean="0">
                <a:latin typeface="Baskerville Old Face" panose="02020602080505020303" pitchFamily="18" charset="0"/>
              </a:rPr>
              <a:t>3-buten-1-one. </a:t>
            </a:r>
            <a:r>
              <a:rPr lang="en-US" sz="2400" dirty="0">
                <a:latin typeface="Baskerville Old Face" panose="02020602080505020303" pitchFamily="18" charset="0"/>
              </a:rPr>
              <a:t>This NMR also shows the compound to be fairly pure.</a:t>
            </a:r>
          </a:p>
          <a:p>
            <a:r>
              <a:rPr lang="en-US" sz="2400" b="1" dirty="0">
                <a:latin typeface="Baskerville Old Face" panose="02020602080505020303" pitchFamily="18" charset="0"/>
              </a:rPr>
              <a:t>Results for oxime reaction: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It was determined that the theoretical yield for the oxime reaction was 0.5818 g of (IE)-</a:t>
            </a:r>
            <a:r>
              <a:rPr lang="en-US" sz="2400" dirty="0" smtClean="0">
                <a:latin typeface="Baskerville Old Face" panose="02020602080505020303" pitchFamily="18" charset="0"/>
              </a:rPr>
              <a:t>N-hydroxy-1-</a:t>
            </a:r>
            <a:r>
              <a:rPr lang="en-US" sz="2400" dirty="0">
                <a:latin typeface="Baskerville Old Face" panose="02020602080505020303" pitchFamily="18" charset="0"/>
              </a:rPr>
              <a:t>(4-methoxyphenyl)-3-buten-1-imine. The actual yield of the product was 0.4997 g, yielding </a:t>
            </a:r>
            <a:r>
              <a:rPr lang="en-US" sz="2400" dirty="0" smtClean="0">
                <a:latin typeface="Baskerville Old Face" panose="02020602080505020303" pitchFamily="18" charset="0"/>
              </a:rPr>
              <a:t>86% </a:t>
            </a:r>
            <a:r>
              <a:rPr lang="en-US" sz="2400" dirty="0">
                <a:latin typeface="Baskerville Old Face" panose="02020602080505020303" pitchFamily="18" charset="0"/>
              </a:rPr>
              <a:t>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The oxime was filtered and purified, and a proton NMR was taken. The results showed the oxime to be pure as well.</a:t>
            </a:r>
          </a:p>
          <a:p>
            <a:r>
              <a:rPr lang="en-US" sz="2400" b="1" dirty="0">
                <a:latin typeface="Baskerville Old Face" panose="02020602080505020303" pitchFamily="18" charset="0"/>
              </a:rPr>
              <a:t>Results for nickel (II) synthesis: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The theoretical yield for the nickel synthesis was 0.153 g of the nickel-based 3,5-Disubstituted ∆</a:t>
            </a:r>
            <a:r>
              <a:rPr lang="en-US" sz="2400" baseline="30000" dirty="0">
                <a:latin typeface="Baskerville Old Face" panose="02020602080505020303" pitchFamily="18" charset="0"/>
              </a:rPr>
              <a:t>2</a:t>
            </a:r>
            <a:r>
              <a:rPr lang="en-US" sz="2400" dirty="0">
                <a:latin typeface="Baskerville Old Face" panose="02020602080505020303" pitchFamily="18" charset="0"/>
              </a:rPr>
              <a:t>-isoxazoline, while the actual yield was 0.1098 g. The percent yield, therefore, was </a:t>
            </a:r>
            <a:r>
              <a:rPr lang="en-US" sz="2400" dirty="0" smtClean="0">
                <a:latin typeface="Baskerville Old Face" panose="02020602080505020303" pitchFamily="18" charset="0"/>
              </a:rPr>
              <a:t>72%.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skerville Old Face" panose="02020602080505020303" pitchFamily="18" charset="0"/>
              </a:rPr>
              <a:t>After the </a:t>
            </a:r>
            <a:r>
              <a:rPr lang="en-US" sz="2400" dirty="0" err="1">
                <a:latin typeface="Baskerville Old Face" panose="02020602080505020303" pitchFamily="18" charset="0"/>
              </a:rPr>
              <a:t>isoxazoline</a:t>
            </a:r>
            <a:r>
              <a:rPr lang="en-US" sz="2400" dirty="0">
                <a:latin typeface="Baskerville Old Face" panose="02020602080505020303" pitchFamily="18" charset="0"/>
              </a:rPr>
              <a:t> was purified, a proton NMR was taken of it, and the results showed that </a:t>
            </a:r>
            <a:r>
              <a:rPr lang="en-US" sz="2400" dirty="0" smtClean="0">
                <a:latin typeface="Baskerville Old Face" panose="02020602080505020303" pitchFamily="18" charset="0"/>
              </a:rPr>
              <a:t>little </a:t>
            </a:r>
            <a:r>
              <a:rPr lang="en-US" sz="2400" dirty="0">
                <a:latin typeface="Baskerville Old Face" panose="02020602080505020303" pitchFamily="18" charset="0"/>
              </a:rPr>
              <a:t>product had actually been made.</a:t>
            </a:r>
          </a:p>
          <a:p>
            <a:r>
              <a:rPr lang="en-US" sz="2400" b="1" dirty="0">
                <a:latin typeface="Baskerville Old Face" panose="02020602080505020303" pitchFamily="18" charset="0"/>
              </a:rPr>
              <a:t>Results for palladium (II) synthesis: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The theoretical yield for the palladium synthesis was o.1796 g of the palladium-based 3,5-Disubstituted ∆</a:t>
            </a:r>
            <a:r>
              <a:rPr lang="en-US" sz="2400" baseline="30000" dirty="0" smtClean="0">
                <a:latin typeface="Baskerville Old Face" panose="02020602080505020303" pitchFamily="18" charset="0"/>
              </a:rPr>
              <a:t>2</a:t>
            </a:r>
            <a:r>
              <a:rPr lang="en-US" sz="2400" dirty="0" smtClean="0">
                <a:latin typeface="Baskerville Old Face" panose="02020602080505020303" pitchFamily="18" charset="0"/>
              </a:rPr>
              <a:t>-isoxazoline, while the actual yield was 0.0796 g, yielding 44% product.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632650" y="5892185"/>
            <a:ext cx="86478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The synthesis for the nickel-based 3,5-Disubstituted ∆</a:t>
            </a:r>
            <a:r>
              <a:rPr lang="en-US" sz="2600" baseline="30000" dirty="0">
                <a:latin typeface="Baskerville Old Face" panose="02020602080505020303" pitchFamily="18" charset="0"/>
              </a:rPr>
              <a:t>2</a:t>
            </a:r>
            <a:r>
              <a:rPr lang="en-US" sz="2600" dirty="0">
                <a:latin typeface="Baskerville Old Face" panose="02020602080505020303" pitchFamily="18" charset="0"/>
              </a:rPr>
              <a:t>-isoxazoline was </a:t>
            </a:r>
            <a:r>
              <a:rPr lang="en-US" sz="2600" dirty="0" smtClean="0">
                <a:latin typeface="Baskerville Old Face" panose="02020602080505020303" pitchFamily="18" charset="0"/>
              </a:rPr>
              <a:t>only partially successful. </a:t>
            </a:r>
            <a:r>
              <a:rPr lang="en-US" sz="2600" dirty="0">
                <a:latin typeface="Baskerville Old Face" panose="02020602080505020303" pitchFamily="18" charset="0"/>
              </a:rPr>
              <a:t>This failure could be because the nickel is not strong enough to cyclize through the reaction completely, or because it was not strong enough keep the form of the </a:t>
            </a:r>
            <a:r>
              <a:rPr lang="en-US" sz="2600" dirty="0" err="1">
                <a:latin typeface="Baskerville Old Face" panose="02020602080505020303" pitchFamily="18" charset="0"/>
              </a:rPr>
              <a:t>isoxazole</a:t>
            </a:r>
            <a:r>
              <a:rPr lang="en-US" sz="2600" dirty="0">
                <a:latin typeface="Baskerville Old Face" panose="02020602080505020303" pitchFamily="18" charset="0"/>
              </a:rPr>
              <a:t> ring. Of course, the poor results could also be due simply to human error, a factor that is always present in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The synthesis for the palladium-based 3,5-Disubstituted ∆</a:t>
            </a:r>
            <a:r>
              <a:rPr lang="en-US" sz="2600" baseline="30000" dirty="0" smtClean="0">
                <a:latin typeface="Baskerville Old Face" panose="02020602080505020303" pitchFamily="18" charset="0"/>
              </a:rPr>
              <a:t>2</a:t>
            </a:r>
            <a:r>
              <a:rPr lang="en-US" sz="2600" dirty="0" smtClean="0">
                <a:latin typeface="Baskerville Old Face" panose="02020602080505020303" pitchFamily="18" charset="0"/>
              </a:rPr>
              <a:t>-isoxazoline, on the other hand, proved to be fairly successful and pure.  However, the proton NMR taken of the palladium-based 3,5-Disubstituted ∆</a:t>
            </a:r>
            <a:r>
              <a:rPr lang="en-US" sz="2600" baseline="30000" dirty="0" smtClean="0">
                <a:latin typeface="Baskerville Old Face" panose="02020602080505020303" pitchFamily="18" charset="0"/>
              </a:rPr>
              <a:t>2</a:t>
            </a:r>
            <a:r>
              <a:rPr lang="en-US" sz="2600" dirty="0" smtClean="0">
                <a:latin typeface="Baskerville Old Face" panose="02020602080505020303" pitchFamily="18" charset="0"/>
              </a:rPr>
              <a:t>-isoxazoline suggested that the palladium derivative fell off of the carbon chain.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The success of the palladium-based cyclization could be due to a number of reasons: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Palladium could be better at cyclizing than nickel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Palladium could be stronger at holding the structure of the </a:t>
            </a:r>
            <a:r>
              <a:rPr lang="en-US" sz="2600" dirty="0" err="1" smtClean="0">
                <a:latin typeface="Baskerville Old Face" panose="02020602080505020303" pitchFamily="18" charset="0"/>
              </a:rPr>
              <a:t>isoxazole</a:t>
            </a:r>
            <a:r>
              <a:rPr lang="en-US" sz="2600" dirty="0" smtClean="0">
                <a:latin typeface="Baskerville Old Face" panose="02020602080505020303" pitchFamily="18" charset="0"/>
              </a:rPr>
              <a:t> 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Palladium holds its electrons better that the nickel </a:t>
            </a:r>
            <a:endParaRPr lang="en-US" sz="2600" dirty="0">
              <a:latin typeface="Baskerville Old Face" panose="02020602080505020303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594550" y="15406517"/>
            <a:ext cx="8685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There is currently not a lot of research on the nickel-based 3,5-Disubstituted ∆</a:t>
            </a:r>
            <a:r>
              <a:rPr lang="en-US" sz="2600" baseline="30000" dirty="0">
                <a:latin typeface="Baskerville Old Face" panose="02020602080505020303" pitchFamily="18" charset="0"/>
              </a:rPr>
              <a:t>2</a:t>
            </a:r>
            <a:r>
              <a:rPr lang="en-US" sz="2600" dirty="0">
                <a:latin typeface="Baskerville Old Face" panose="02020602080505020303" pitchFamily="18" charset="0"/>
              </a:rPr>
              <a:t>-isoxazoline. It is predictable that more research will be done on this nickel-based </a:t>
            </a:r>
            <a:r>
              <a:rPr lang="en-US" sz="2600" dirty="0" err="1">
                <a:latin typeface="Baskerville Old Face" panose="02020602080505020303" pitchFamily="18" charset="0"/>
              </a:rPr>
              <a:t>isoxazoline</a:t>
            </a:r>
            <a:r>
              <a:rPr lang="en-US" sz="2600" dirty="0">
                <a:latin typeface="Baskerville Old Face" panose="02020602080505020303" pitchFamily="18" charset="0"/>
              </a:rPr>
              <a:t> in the </a:t>
            </a:r>
            <a:r>
              <a:rPr lang="en-US" sz="2600" dirty="0" smtClean="0">
                <a:latin typeface="Baskerville Old Face" panose="02020602080505020303" pitchFamily="18" charset="0"/>
              </a:rPr>
              <a:t>future due to its promise. </a:t>
            </a:r>
            <a:r>
              <a:rPr lang="en-US" sz="2600" dirty="0">
                <a:latin typeface="Baskerville Old Face" panose="02020602080505020303" pitchFamily="18" charset="0"/>
              </a:rPr>
              <a:t>However, if the nickel proves to be inadequate at cyclizing to form the </a:t>
            </a:r>
            <a:r>
              <a:rPr lang="en-US" sz="2600" dirty="0" err="1">
                <a:latin typeface="Baskerville Old Face" panose="02020602080505020303" pitchFamily="18" charset="0"/>
              </a:rPr>
              <a:t>isoxazole</a:t>
            </a:r>
            <a:r>
              <a:rPr lang="en-US" sz="2600" dirty="0">
                <a:latin typeface="Baskerville Old Face" panose="02020602080505020303" pitchFamily="18" charset="0"/>
              </a:rPr>
              <a:t> ring research regarding it will be discontinued.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There will probably be much more research done on the palladium-based cyclization because of its proven success rate.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More experiments will also be performed with many more derivatives and reactants to find out the most effective way to produce 3,5-Disubstituted ∆</a:t>
            </a:r>
            <a:r>
              <a:rPr lang="en-US" sz="2600" baseline="30000" dirty="0" smtClean="0">
                <a:latin typeface="Baskerville Old Face" panose="02020602080505020303" pitchFamily="18" charset="0"/>
              </a:rPr>
              <a:t>2</a:t>
            </a:r>
            <a:r>
              <a:rPr lang="en-US" sz="2600" dirty="0" smtClean="0">
                <a:latin typeface="Baskerville Old Face" panose="02020602080505020303" pitchFamily="18" charset="0"/>
              </a:rPr>
              <a:t>-isoxazolines, as well as which derivatives work the best to inhibit MIF and shield ß-cells in the pancreas.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All of this research will be geared towards synthesizing 3,5-Disubstituted ∆</a:t>
            </a:r>
            <a:r>
              <a:rPr lang="en-US" sz="2600" baseline="30000" dirty="0" smtClean="0">
                <a:latin typeface="Baskerville Old Face" panose="02020602080505020303" pitchFamily="18" charset="0"/>
              </a:rPr>
              <a:t>2</a:t>
            </a:r>
            <a:r>
              <a:rPr lang="en-US" sz="2600" dirty="0" smtClean="0">
                <a:latin typeface="Baskerville Old Face" panose="02020602080505020303" pitchFamily="18" charset="0"/>
              </a:rPr>
              <a:t>-isoxazolines as effective MIF inhibitors that can treat diabetes and cancer.</a:t>
            </a:r>
            <a:endParaRPr lang="en-US" sz="2600" dirty="0">
              <a:latin typeface="Baskerville Old Face" panose="02020602080505020303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366200" y="24704298"/>
            <a:ext cx="70866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Benjamin </a:t>
            </a:r>
            <a:r>
              <a:rPr lang="en-US" dirty="0" err="1"/>
              <a:t>Schottler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Michael D. Mosher</a:t>
            </a:r>
          </a:p>
          <a:p>
            <a:r>
              <a:rPr lang="en-US" b="1" dirty="0"/>
              <a:t>Poster: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Matthew </a:t>
            </a:r>
            <a:r>
              <a:rPr lang="en-US" dirty="0" err="1"/>
              <a:t>DeSelm</a:t>
            </a:r>
            <a:endParaRPr lang="en-US" dirty="0"/>
          </a:p>
          <a:p>
            <a:r>
              <a:rPr lang="en-US" b="1" dirty="0" smtClean="0"/>
              <a:t>Research: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Norman, A. L., </a:t>
            </a:r>
            <a:r>
              <a:rPr lang="en-US" dirty="0" err="1"/>
              <a:t>Shurrush</a:t>
            </a:r>
            <a:r>
              <a:rPr lang="en-US" dirty="0"/>
              <a:t>, K. A., </a:t>
            </a:r>
            <a:r>
              <a:rPr lang="en-US" dirty="0" err="1"/>
              <a:t>Calleroz</a:t>
            </a:r>
            <a:r>
              <a:rPr lang="en-US" dirty="0"/>
              <a:t>, A. T., &amp; Mosher, M. D. (2007, July 23). A tandem </a:t>
            </a:r>
            <a:r>
              <a:rPr lang="en-US" dirty="0" err="1"/>
              <a:t>oximation</a:t>
            </a:r>
            <a:r>
              <a:rPr lang="en-US" dirty="0"/>
              <a:t>-cyclization route to ∆</a:t>
            </a:r>
            <a:r>
              <a:rPr lang="en-US" baseline="30000" dirty="0"/>
              <a:t>2</a:t>
            </a:r>
            <a:r>
              <a:rPr lang="en-US" dirty="0"/>
              <a:t>-isoxazolines.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Norman, A. L., Mosher, M. D. (2008, April 22). </a:t>
            </a:r>
            <a:r>
              <a:rPr lang="en-US" dirty="0" err="1"/>
              <a:t>Enantioselectivity</a:t>
            </a:r>
            <a:r>
              <a:rPr lang="en-US" dirty="0"/>
              <a:t> in the synthesis of 3,5-disubstituted ∆</a:t>
            </a:r>
            <a:r>
              <a:rPr lang="en-US" baseline="30000" dirty="0"/>
              <a:t>2</a:t>
            </a:r>
            <a:r>
              <a:rPr lang="en-US" dirty="0"/>
              <a:t>-isoxazolines.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Khoufache</a:t>
            </a:r>
            <a:r>
              <a:rPr lang="en-US" dirty="0"/>
              <a:t>, K., </a:t>
            </a:r>
            <a:r>
              <a:rPr lang="en-US" dirty="0" err="1"/>
              <a:t>Bazin</a:t>
            </a:r>
            <a:r>
              <a:rPr lang="en-US" dirty="0"/>
              <a:t>, S., Girard, K., et al. (2012, April 19). Macrophage Migration Inhibitory Factor Antagonist Blocks the Development of Endometriosis In Vivo.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Asare</a:t>
            </a:r>
            <a:r>
              <a:rPr lang="en-US" dirty="0"/>
              <a:t>, Y., Schmitt, M., &amp; </a:t>
            </a:r>
            <a:r>
              <a:rPr lang="en-US" dirty="0" err="1"/>
              <a:t>Bernhagen</a:t>
            </a:r>
            <a:r>
              <a:rPr lang="en-US" dirty="0"/>
              <a:t>, J. (2012, December 3). The vascular biology of macrophage migration inhibitory factor (MIF): Expression and effects in inflammation, atherogenesis and angiogenesis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Conroy, H., </a:t>
            </a:r>
            <a:r>
              <a:rPr lang="en-US" dirty="0" err="1"/>
              <a:t>Mawhinney</a:t>
            </a:r>
            <a:r>
              <a:rPr lang="en-US" dirty="0"/>
              <a:t>, L., &amp; Donnelly, S. C. (2010, August 30). </a:t>
            </a:r>
            <a:r>
              <a:rPr lang="en-US" dirty="0" err="1"/>
              <a:t>Inflamation</a:t>
            </a:r>
            <a:r>
              <a:rPr lang="en-US" dirty="0"/>
              <a:t> and cancer: macrophage migration inhibitory factor (MIF)—the potential missing link.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Toso</a:t>
            </a:r>
            <a:r>
              <a:rPr lang="en-US" dirty="0"/>
              <a:t>, C., </a:t>
            </a:r>
            <a:r>
              <a:rPr lang="en-US" dirty="0" err="1"/>
              <a:t>Emamaulle</a:t>
            </a:r>
            <a:r>
              <a:rPr lang="en-US" dirty="0"/>
              <a:t>, J. A., </a:t>
            </a:r>
            <a:r>
              <a:rPr lang="en-US" dirty="0" err="1"/>
              <a:t>Merani</a:t>
            </a:r>
            <a:r>
              <a:rPr lang="en-US" dirty="0"/>
              <a:t>, S., Shapiro, A. M. J. (2008, May 12). The role of macrophage inhibitory factor on glucose metabolism and diabetes.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Stojanović</a:t>
            </a:r>
            <a:r>
              <a:rPr lang="en-US" dirty="0"/>
              <a:t>, I., </a:t>
            </a:r>
            <a:r>
              <a:rPr lang="en-US" dirty="0" err="1"/>
              <a:t>Maksimović</a:t>
            </a:r>
            <a:r>
              <a:rPr lang="en-US" dirty="0"/>
              <a:t>, D., Al-Abed, Y., et al. (2008). Control of the final stage of immune-mediated diabetes by ISO-1, and antagonist of macrophage migration inhibitory factor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Al-Abed, Y., </a:t>
            </a:r>
            <a:r>
              <a:rPr lang="en-US" dirty="0" err="1"/>
              <a:t>VanPatten</a:t>
            </a:r>
            <a:r>
              <a:rPr lang="en-US" dirty="0"/>
              <a:t>, S. (2011). MIF as a disease target: ISO-1 as a proof-of-concept therapeutic. 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018576" y="10896600"/>
            <a:ext cx="16537193" cy="543119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279140" y="10954020"/>
            <a:ext cx="776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 Cond" panose="020B0706030402020204" pitchFamily="34" charset="0"/>
              </a:rPr>
              <a:t>Proton NMR of 1-(4-methoxyphenyl)-3-buten-1-ol</a:t>
            </a:r>
            <a:endParaRPr lang="en-US" sz="2000" dirty="0">
              <a:latin typeface="Franklin Gothic Demi Cond" panose="020B07060304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72319" y="10954020"/>
            <a:ext cx="800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 Cond" panose="020B0706030402020204" pitchFamily="34" charset="0"/>
              </a:rPr>
              <a:t>Proton NMR of 1-(4-methoxyphenyl)-3-buten-1-one</a:t>
            </a:r>
            <a:endParaRPr lang="en-US" sz="2000" dirty="0">
              <a:latin typeface="Franklin Gothic Demi Cond" panose="020B07060304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82160" y="16535214"/>
            <a:ext cx="8092440" cy="511422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7273504" y="16535214"/>
            <a:ext cx="810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 Cond" panose="020B0706030402020204" pitchFamily="34" charset="0"/>
              </a:rPr>
              <a:t>Proton NMR of </a:t>
            </a:r>
            <a:r>
              <a:rPr lang="en-US" sz="2000" dirty="0">
                <a:latin typeface="Franklin Gothic Demi Cond" panose="020B0706030402020204" pitchFamily="34" charset="0"/>
              </a:rPr>
              <a:t>(IE)-</a:t>
            </a:r>
            <a:r>
              <a:rPr lang="en-US" sz="2000" dirty="0" smtClean="0">
                <a:latin typeface="Franklin Gothic Demi Cond" panose="020B0706030402020204" pitchFamily="34" charset="0"/>
              </a:rPr>
              <a:t>N-hydroxy-1-</a:t>
            </a:r>
            <a:r>
              <a:rPr lang="en-US" sz="2000" dirty="0">
                <a:latin typeface="Franklin Gothic Demi Cond" panose="020B0706030402020204" pitchFamily="34" charset="0"/>
              </a:rPr>
              <a:t>(4-methoxyphenyl)-3-buten-1-imine</a:t>
            </a:r>
            <a:r>
              <a:rPr lang="en-US" sz="2000" dirty="0" smtClean="0">
                <a:latin typeface="Franklin Gothic Demi Cond" panose="020B0706030402020204" pitchFamily="34" charset="0"/>
              </a:rPr>
              <a:t> </a:t>
            </a:r>
            <a:endParaRPr lang="en-US" sz="2000" dirty="0">
              <a:latin typeface="Franklin Gothic Demi Cond" panose="020B07060304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018576" y="22136365"/>
            <a:ext cx="16537193" cy="485133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018576" y="22137831"/>
            <a:ext cx="776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 Cond" panose="020B0706030402020204" pitchFamily="34" charset="0"/>
              </a:rPr>
              <a:t>Proton NMR nickel-based 3,5-Disubstituted ∆</a:t>
            </a:r>
            <a:r>
              <a:rPr lang="en-US" sz="2000" baseline="30000" dirty="0" smtClean="0">
                <a:latin typeface="Franklin Gothic Demi Cond" panose="020B0706030402020204" pitchFamily="34" charset="0"/>
              </a:rPr>
              <a:t>2</a:t>
            </a:r>
            <a:r>
              <a:rPr lang="en-US" sz="2000" dirty="0" smtClean="0">
                <a:latin typeface="Franklin Gothic Demi Cond" panose="020B0706030402020204" pitchFamily="34" charset="0"/>
              </a:rPr>
              <a:t>-isoxazoline</a:t>
            </a:r>
            <a:endParaRPr lang="en-US" sz="2000" dirty="0">
              <a:latin typeface="Franklin Gothic Demi Cond" panose="020B07060304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553863" y="22137831"/>
            <a:ext cx="800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 Cond" panose="020B0706030402020204" pitchFamily="34" charset="0"/>
              </a:rPr>
              <a:t>Proton NMR of palladium-based 3,5-Disubstituted ∆</a:t>
            </a:r>
            <a:r>
              <a:rPr lang="en-US" sz="2000" baseline="30000" dirty="0" smtClean="0">
                <a:latin typeface="Franklin Gothic Demi Cond" panose="020B0706030402020204" pitchFamily="34" charset="0"/>
              </a:rPr>
              <a:t>2</a:t>
            </a:r>
            <a:r>
              <a:rPr lang="en-US" sz="2000" dirty="0" smtClean="0">
                <a:latin typeface="Franklin Gothic Demi Cond" panose="020B0706030402020204" pitchFamily="34" charset="0"/>
              </a:rPr>
              <a:t>-isoxazoline</a:t>
            </a:r>
            <a:endParaRPr lang="en-US" sz="2000" dirty="0">
              <a:latin typeface="Franklin Gothic Demi Cond" panose="020B07060304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8193" y="5608060"/>
            <a:ext cx="8854003" cy="526846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3863" y="5608059"/>
            <a:ext cx="9137152" cy="53099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18101" y="11481184"/>
            <a:ext cx="7404595" cy="50511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78193" y="17063732"/>
            <a:ext cx="8854004" cy="50482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53863" y="17040304"/>
            <a:ext cx="9137152" cy="50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1615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Baskerville Old Face</vt:lpstr>
      <vt:lpstr>Calibri</vt:lpstr>
      <vt:lpstr>Calibri Light</vt:lpstr>
      <vt:lpstr>Franklin Gothic Demi</vt:lpstr>
      <vt:lpstr>Franklin Gothic Demi Cond</vt:lpstr>
      <vt:lpstr>Times New Roman</vt:lpstr>
      <vt:lpstr>Office Theme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Frontiers of Science</dc:creator>
  <cp:lastModifiedBy>Frontiers of Science</cp:lastModifiedBy>
  <cp:revision>56</cp:revision>
  <cp:lastPrinted>2017-07-24T19:38:36Z</cp:lastPrinted>
  <dcterms:created xsi:type="dcterms:W3CDTF">2017-07-07T15:25:22Z</dcterms:created>
  <dcterms:modified xsi:type="dcterms:W3CDTF">2017-07-24T22:13:34Z</dcterms:modified>
</cp:coreProperties>
</file>