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87" r:id="rId16"/>
    <p:sldId id="288" r:id="rId17"/>
    <p:sldId id="272" r:id="rId18"/>
    <p:sldId id="273" r:id="rId19"/>
    <p:sldId id="289" r:id="rId20"/>
    <p:sldId id="274" r:id="rId21"/>
    <p:sldId id="275" r:id="rId22"/>
    <p:sldId id="290" r:id="rId23"/>
    <p:sldId id="276" r:id="rId24"/>
    <p:sldId id="277" r:id="rId25"/>
    <p:sldId id="29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4BF5-312C-4748-8611-073106FCD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211" y="1380068"/>
            <a:ext cx="8690812" cy="26161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Synthesis of two 3,5-Disubstituted Δ</a:t>
            </a:r>
            <a:r>
              <a:rPr lang="en-US" baseline="30000" dirty="0">
                <a:latin typeface="Franklin Gothic Medium" panose="020B0603020102020204" pitchFamily="34" charset="0"/>
              </a:rPr>
              <a:t>2</a:t>
            </a:r>
            <a:r>
              <a:rPr lang="en-US" dirty="0">
                <a:latin typeface="Franklin Gothic Medium" panose="020B0603020102020204" pitchFamily="34" charset="0"/>
              </a:rPr>
              <a:t>-isoxazolines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3BFD9-F878-4BC5-A687-442826295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next step against cancer and diabetes</a:t>
            </a:r>
          </a:p>
          <a:p>
            <a:r>
              <a:rPr lang="en-US" dirty="0"/>
              <a:t>By Ethan </a:t>
            </a:r>
            <a:r>
              <a:rPr lang="en-US" dirty="0" err="1"/>
              <a:t>Bodak</a:t>
            </a:r>
            <a:r>
              <a:rPr lang="en-US" dirty="0"/>
              <a:t> and Dylan Wardle</a:t>
            </a:r>
          </a:p>
        </p:txBody>
      </p:sp>
    </p:spTree>
    <p:extLst>
      <p:ext uri="{BB962C8B-B14F-4D97-AF65-F5344CB8AC3E}">
        <p14:creationId xmlns:p14="http://schemas.microsoft.com/office/powerpoint/2010/main" val="21490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5103-E7D9-4175-8213-AB17873D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Reaction to form Oxime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8F32F-6313-4FD2-B849-2F467D0AE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623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Sodium acetate smoothed reaction</a:t>
            </a:r>
            <a:endParaRPr lang="en-US" u="sng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Reaction was heated</a:t>
            </a:r>
          </a:p>
          <a:p>
            <a:r>
              <a:rPr lang="en-US" dirty="0">
                <a:latin typeface="Bookman Old Style" panose="02050604050505020204" pitchFamily="18" charset="0"/>
              </a:rPr>
              <a:t>Reaction ran until solution dripped from condenser bulb</a:t>
            </a: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What did it do?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Formed the base for the </a:t>
            </a:r>
            <a:r>
              <a:rPr lang="en-US" dirty="0" err="1">
                <a:latin typeface="Bookman Old Style" panose="02050604050505020204" pitchFamily="18" charset="0"/>
              </a:rPr>
              <a:t>isoxazole</a:t>
            </a:r>
            <a:r>
              <a:rPr lang="en-US" dirty="0">
                <a:latin typeface="Bookman Old Style" panose="02050604050505020204" pitchFamily="18" charset="0"/>
              </a:rPr>
              <a:t> ring</a:t>
            </a:r>
          </a:p>
        </p:txBody>
      </p:sp>
      <p:pic>
        <p:nvPicPr>
          <p:cNvPr id="4" name="Graphic 53">
            <a:extLst>
              <a:ext uri="{FF2B5EF4-FFF2-40B4-BE49-F238E27FC236}">
                <a16:creationId xmlns:a16="http://schemas.microsoft.com/office/drawing/2014/main" id="{CEB5AC76-0207-4B14-9F40-712BDC6C8A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402" y="964184"/>
            <a:ext cx="4944616" cy="31257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52397" y="2438399"/>
            <a:ext cx="4031673" cy="8867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1362" y="2117649"/>
            <a:ext cx="497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hydroxylamine hydrochloride + sodium acetate </a:t>
            </a:r>
            <a:r>
              <a:rPr lang="en-US" dirty="0" err="1">
                <a:latin typeface="Franklin Gothic Medium Cond" panose="020B0606030402020204" pitchFamily="34" charset="0"/>
              </a:rPr>
              <a:t>trihydrate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4124" y="2487600"/>
            <a:ext cx="40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50:50 deionized water to </a:t>
            </a:r>
            <a:r>
              <a:rPr lang="en-US" dirty="0" smtClean="0">
                <a:latin typeface="Franklin Gothic Medium Cond" panose="020B0606030402020204" pitchFamily="34" charset="0"/>
              </a:rPr>
              <a:t>ethanol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602" y="1504648"/>
            <a:ext cx="2915957" cy="1759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2095" y="3092335"/>
            <a:ext cx="300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1-(</a:t>
            </a:r>
            <a:r>
              <a:rPr lang="en-US" sz="1400" dirty="0" smtClean="0">
                <a:latin typeface="Franklin Gothic Medium Cond" panose="020B0606030402020204" pitchFamily="34" charset="0"/>
              </a:rPr>
              <a:t>4-methoxyphenyl</a:t>
            </a:r>
            <a:r>
              <a:rPr lang="en-US" sz="1400" dirty="0">
                <a:latin typeface="Franklin Gothic Medium Cond" panose="020B0606030402020204" pitchFamily="34" charset="0"/>
              </a:rPr>
              <a:t>)-3-buten-1-one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5856" y="3264176"/>
            <a:ext cx="37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(1E)-</a:t>
            </a:r>
            <a:r>
              <a:rPr lang="en-US" sz="1400" dirty="0" smtClean="0">
                <a:latin typeface="Franklin Gothic Medium Cond" panose="020B0606030402020204" pitchFamily="34" charset="0"/>
              </a:rPr>
              <a:t>N-hydroxy-1-</a:t>
            </a:r>
            <a:r>
              <a:rPr lang="en-US" sz="1400" dirty="0">
                <a:latin typeface="Franklin Gothic Medium Cond" panose="020B0606030402020204" pitchFamily="34" charset="0"/>
              </a:rPr>
              <a:t>(4-methoxyphenyl)-3-buten-1-imine</a:t>
            </a:r>
          </a:p>
        </p:txBody>
      </p:sp>
    </p:spTree>
    <p:extLst>
      <p:ext uri="{BB962C8B-B14F-4D97-AF65-F5344CB8AC3E}">
        <p14:creationId xmlns:p14="http://schemas.microsoft.com/office/powerpoint/2010/main" val="10294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3B0B8-5D59-4896-AA11-6D82FDAF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Nickel-Catalyzed </a:t>
            </a:r>
            <a:r>
              <a:rPr lang="en-US" dirty="0">
                <a:latin typeface="Franklin Gothic Medium" panose="020B0603020102020204" pitchFamily="34" charset="0"/>
              </a:rPr>
              <a:t>Cyclization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A8AA5-70A0-44C8-9C97-8A6C48D5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709417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Copper (II) chloride </a:t>
            </a:r>
            <a:r>
              <a:rPr lang="en-US" dirty="0" smtClean="0">
                <a:latin typeface="Bookman Old Style" panose="02050604050505020204" pitchFamily="18" charset="0"/>
              </a:rPr>
              <a:t>oxidized </a:t>
            </a:r>
            <a:r>
              <a:rPr lang="en-US" dirty="0">
                <a:latin typeface="Bookman Old Style" panose="02050604050505020204" pitchFamily="18" charset="0"/>
              </a:rPr>
              <a:t>the nickel</a:t>
            </a:r>
            <a:r>
              <a:rPr lang="en-US" u="sng" dirty="0">
                <a:latin typeface="Bookman Old Style" panose="02050604050505020204" pitchFamily="18" charset="0"/>
              </a:rPr>
              <a:t>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Anhydrous reaction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Reaction ran overnight</a:t>
            </a:r>
          </a:p>
          <a:p>
            <a:r>
              <a:rPr lang="en-US" b="1" dirty="0">
                <a:latin typeface="Bookman Old Style" panose="02050604050505020204" pitchFamily="18" charset="0"/>
              </a:rPr>
              <a:t>What did it do?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Cyclized </a:t>
            </a:r>
            <a:r>
              <a:rPr lang="en-US" dirty="0" err="1">
                <a:latin typeface="Bookman Old Style" panose="02050604050505020204" pitchFamily="18" charset="0"/>
              </a:rPr>
              <a:t>isoxazole</a:t>
            </a:r>
            <a:r>
              <a:rPr lang="en-US" dirty="0">
                <a:latin typeface="Bookman Old Style" panose="02050604050505020204" pitchFamily="18" charset="0"/>
              </a:rPr>
              <a:t> ring </a:t>
            </a:r>
            <a:r>
              <a:rPr lang="en-US" dirty="0" smtClean="0">
                <a:latin typeface="Bookman Old Style" panose="02050604050505020204" pitchFamily="18" charset="0"/>
              </a:rPr>
              <a:t>using nickel as a catalyst </a:t>
            </a:r>
            <a:endParaRPr lang="en-US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00" y="1836696"/>
            <a:ext cx="2233907" cy="143200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55869" y="2438399"/>
            <a:ext cx="3682538" cy="8035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55869" y="2109246"/>
            <a:ext cx="359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nickel (II) chloride + copper (II) chloride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4305" y="2442154"/>
            <a:ext cx="36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methanol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21E13-6C1F-4D99-82B3-F8D59AE29B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58" y="1878466"/>
            <a:ext cx="2751514" cy="1496708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947651" y="3268703"/>
            <a:ext cx="370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Medium Cond" panose="020B0606030402020204" pitchFamily="34" charset="0"/>
              </a:rPr>
              <a:t>(1E)-</a:t>
            </a:r>
            <a:r>
              <a:rPr lang="en-US" sz="1400" dirty="0" smtClean="0">
                <a:latin typeface="Franklin Gothic Medium Cond" panose="020B0606030402020204" pitchFamily="34" charset="0"/>
              </a:rPr>
              <a:t>N-hydroxy-1-</a:t>
            </a:r>
            <a:r>
              <a:rPr lang="en-US" sz="1400" dirty="0">
                <a:latin typeface="Franklin Gothic Medium Cond" panose="020B0606030402020204" pitchFamily="34" charset="0"/>
              </a:rPr>
              <a:t>(4-methoxyphenyl)-3-buten-1-imine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4947" y="3338317"/>
            <a:ext cx="3518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Franklin Gothic Medium Cond" panose="020B0606030402020204" pitchFamily="34" charset="0"/>
              </a:rPr>
              <a:t>nickel-catalyzed </a:t>
            </a:r>
            <a:r>
              <a:rPr lang="en-US" sz="1400" dirty="0">
                <a:latin typeface="Franklin Gothic Medium Cond" panose="020B0606030402020204" pitchFamily="34" charset="0"/>
              </a:rPr>
              <a:t>3,5-Disubstituted ∆</a:t>
            </a:r>
            <a:r>
              <a:rPr lang="en-US" sz="1400" baseline="30000" dirty="0">
                <a:latin typeface="Franklin Gothic Medium Cond" panose="020B0606030402020204" pitchFamily="34" charset="0"/>
              </a:rPr>
              <a:t>2</a:t>
            </a:r>
            <a:r>
              <a:rPr lang="en-US" sz="1400" dirty="0">
                <a:latin typeface="Franklin Gothic Medium Cond" panose="020B0606030402020204" pitchFamily="34" charset="0"/>
              </a:rPr>
              <a:t>-isoxazoline </a:t>
            </a:r>
          </a:p>
        </p:txBody>
      </p:sp>
      <p:sp>
        <p:nvSpPr>
          <p:cNvPr id="11" name="Left Bracket 10"/>
          <p:cNvSpPr/>
          <p:nvPr/>
        </p:nvSpPr>
        <p:spPr>
          <a:xfrm>
            <a:off x="8495607" y="2478578"/>
            <a:ext cx="232757" cy="790125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/>
          <p:cNvSpPr/>
          <p:nvPr/>
        </p:nvSpPr>
        <p:spPr>
          <a:xfrm>
            <a:off x="10457411" y="2036618"/>
            <a:ext cx="182880" cy="714895"/>
          </a:xfrm>
          <a:prstGeom prst="righ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295F7-6EED-437E-9075-C432DF4669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20" y="703811"/>
            <a:ext cx="2913887" cy="4523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D3803-2E8B-463F-9E40-26BED37E5964}"/>
              </a:ext>
            </a:extLst>
          </p:cNvPr>
          <p:cNvSpPr txBox="1"/>
          <p:nvPr/>
        </p:nvSpPr>
        <p:spPr>
          <a:xfrm>
            <a:off x="3692512" y="5227043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Ideal color of 3,5-Disubstituted </a:t>
            </a:r>
            <a:r>
              <a:rPr lang="el-GR" dirty="0">
                <a:latin typeface="Franklin Gothic Medium" panose="020B0603020102020204" pitchFamily="34" charset="0"/>
              </a:rPr>
              <a:t>Δ</a:t>
            </a:r>
            <a:r>
              <a:rPr lang="en-US" baseline="30000" dirty="0">
                <a:latin typeface="Franklin Gothic Medium" panose="020B0603020102020204" pitchFamily="34" charset="0"/>
              </a:rPr>
              <a:t>2</a:t>
            </a:r>
            <a:r>
              <a:rPr lang="en-US" dirty="0">
                <a:latin typeface="Franklin Gothic Medium" panose="020B0603020102020204" pitchFamily="34" charset="0"/>
              </a:rPr>
              <a:t>-isoxazoline</a:t>
            </a:r>
          </a:p>
        </p:txBody>
      </p:sp>
    </p:spTree>
    <p:extLst>
      <p:ext uri="{BB962C8B-B14F-4D97-AF65-F5344CB8AC3E}">
        <p14:creationId xmlns:p14="http://schemas.microsoft.com/office/powerpoint/2010/main" val="33696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AE0C-4B93-4E02-BD82-D5FD780C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Palladium-Catalyzed </a:t>
            </a:r>
            <a:r>
              <a:rPr lang="en-US" dirty="0">
                <a:latin typeface="Franklin Gothic Medium" panose="020B0603020102020204" pitchFamily="34" charset="0"/>
              </a:rPr>
              <a:t>Cyclization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6302-8E96-4832-AE01-9A3AF275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7903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u="sng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Copper (II) chloride </a:t>
            </a:r>
            <a:r>
              <a:rPr lang="en-US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oxidized </a:t>
            </a:r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the palladium</a:t>
            </a:r>
            <a:endParaRPr lang="en-US" u="sng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Anhydrous reaction</a:t>
            </a:r>
          </a:p>
          <a:p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Reaction ran overnight</a:t>
            </a: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  <a:sym typeface="Wingdings" panose="05000000000000000000" pitchFamily="2" charset="2"/>
              </a:rPr>
              <a:t>What did it do?</a:t>
            </a:r>
          </a:p>
          <a:p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Cyclized </a:t>
            </a:r>
            <a:r>
              <a:rPr lang="en-US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isoxazole</a:t>
            </a:r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 ring </a:t>
            </a:r>
            <a:r>
              <a:rPr lang="en-US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using palladium as a catalyst</a:t>
            </a:r>
            <a:endParaRPr lang="en-US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39" y="1823552"/>
            <a:ext cx="2519324" cy="14582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89120" y="2502131"/>
            <a:ext cx="3815542" cy="7481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9120" y="2183367"/>
            <a:ext cx="381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Palladium (II) chloride + copper (II) chloride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120" y="2576945"/>
            <a:ext cx="381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methanol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0075D-AB46-48A8-AB26-51F06FE19B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21" y="1887243"/>
            <a:ext cx="2922979" cy="1394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0779" y="3281847"/>
            <a:ext cx="3732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Medium Cond" panose="020B0606030402020204" pitchFamily="34" charset="0"/>
              </a:rPr>
              <a:t>(1E)-</a:t>
            </a:r>
            <a:r>
              <a:rPr lang="en-US" sz="1400" dirty="0" smtClean="0">
                <a:latin typeface="Franklin Gothic Medium Cond" panose="020B0606030402020204" pitchFamily="34" charset="0"/>
              </a:rPr>
              <a:t>N-hydroxy-1-</a:t>
            </a:r>
            <a:r>
              <a:rPr lang="en-US" sz="1400" dirty="0">
                <a:latin typeface="Franklin Gothic Medium Cond" panose="020B0606030402020204" pitchFamily="34" charset="0"/>
              </a:rPr>
              <a:t>(4-methoxyphenyl)-3-buten-1-imine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4662" y="3242257"/>
            <a:ext cx="372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ranklin Gothic Medium Cond" panose="020B0606030402020204" pitchFamily="34" charset="0"/>
              </a:rPr>
              <a:t>palladium-catalyzed </a:t>
            </a:r>
            <a:r>
              <a:rPr lang="en-US" sz="1400" dirty="0">
                <a:latin typeface="Franklin Gothic Medium Cond" panose="020B0606030402020204" pitchFamily="34" charset="0"/>
              </a:rPr>
              <a:t>3,5-Disubstituted ∆</a:t>
            </a:r>
            <a:r>
              <a:rPr lang="en-US" sz="1400" baseline="30000" dirty="0">
                <a:latin typeface="Franklin Gothic Medium Cond" panose="020B0606030402020204" pitchFamily="34" charset="0"/>
              </a:rPr>
              <a:t>2</a:t>
            </a:r>
            <a:r>
              <a:rPr lang="en-US" sz="1400" dirty="0">
                <a:latin typeface="Franklin Gothic Medium Cond" panose="020B0606030402020204" pitchFamily="34" charset="0"/>
              </a:rPr>
              <a:t>-isoxazoline </a:t>
            </a:r>
          </a:p>
        </p:txBody>
      </p:sp>
      <p:sp>
        <p:nvSpPr>
          <p:cNvPr id="11" name="Left Bracket 10"/>
          <p:cNvSpPr/>
          <p:nvPr/>
        </p:nvSpPr>
        <p:spPr>
          <a:xfrm>
            <a:off x="8631527" y="2502131"/>
            <a:ext cx="214604" cy="779715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10674220" y="2015412"/>
            <a:ext cx="223935" cy="930865"/>
          </a:xfrm>
          <a:prstGeom prst="righ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F308F-9299-4E2D-9C43-73A0B655B2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52" y="670560"/>
            <a:ext cx="2913887" cy="4523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33E946-56C5-4CC7-ABC7-D794E0E77EC8}"/>
              </a:ext>
            </a:extLst>
          </p:cNvPr>
          <p:cNvSpPr txBox="1"/>
          <p:nvPr/>
        </p:nvSpPr>
        <p:spPr>
          <a:xfrm>
            <a:off x="3894761" y="5200442"/>
            <a:ext cx="466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Ideal color of 3,5-Disubstituted </a:t>
            </a:r>
            <a:r>
              <a:rPr lang="el-GR" dirty="0">
                <a:latin typeface="Franklin Gothic Medium" panose="020B0603020102020204" pitchFamily="34" charset="0"/>
              </a:rPr>
              <a:t>Δ</a:t>
            </a:r>
            <a:r>
              <a:rPr lang="en-US" baseline="30000" dirty="0">
                <a:latin typeface="Franklin Gothic Medium" panose="020B0603020102020204" pitchFamily="34" charset="0"/>
              </a:rPr>
              <a:t>2</a:t>
            </a:r>
            <a:r>
              <a:rPr lang="en-US" dirty="0">
                <a:latin typeface="Franklin Gothic Medium" panose="020B0603020102020204" pitchFamily="34" charset="0"/>
              </a:rPr>
              <a:t>-isoxazoline </a:t>
            </a:r>
          </a:p>
        </p:txBody>
      </p:sp>
    </p:spTree>
    <p:extLst>
      <p:ext uri="{BB962C8B-B14F-4D97-AF65-F5344CB8AC3E}">
        <p14:creationId xmlns:p14="http://schemas.microsoft.com/office/powerpoint/2010/main" val="25317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D191-C019-4FC4-B6DC-D4BAB98A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Product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3D17-3DD6-4E22-ACF6-5AA23FEA5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Two Methods: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Proton NMR (nuclear magnetic resonance)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Displays rough structure on a graph through integration of hydrogens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Solvent: chloroform-d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TLC (thin layer chromatography) plate</a:t>
            </a:r>
          </a:p>
          <a:p>
            <a:pPr lvl="1"/>
            <a:r>
              <a:rPr lang="en-US" dirty="0" smtClean="0">
                <a:latin typeface="Bookman Old Style" panose="02050604050505020204" pitchFamily="18" charset="0"/>
              </a:rPr>
              <a:t>Separates based off of the relative </a:t>
            </a:r>
            <a:r>
              <a:rPr lang="en-US" dirty="0">
                <a:latin typeface="Bookman Old Style" panose="02050604050505020204" pitchFamily="18" charset="0"/>
              </a:rPr>
              <a:t>polarity of compounds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Solvent: 80:20 </a:t>
            </a:r>
            <a:r>
              <a:rPr lang="en-US" dirty="0" smtClean="0">
                <a:latin typeface="Bookman Old Style" panose="02050604050505020204" pitchFamily="18" charset="0"/>
              </a:rPr>
              <a:t>hexane </a:t>
            </a:r>
            <a:r>
              <a:rPr lang="en-US" dirty="0">
                <a:latin typeface="Bookman Old Style" panose="02050604050505020204" pitchFamily="18" charset="0"/>
              </a:rPr>
              <a:t>to ethyl acetate</a:t>
            </a:r>
          </a:p>
        </p:txBody>
      </p:sp>
    </p:spTree>
    <p:extLst>
      <p:ext uri="{BB962C8B-B14F-4D97-AF65-F5344CB8AC3E}">
        <p14:creationId xmlns:p14="http://schemas.microsoft.com/office/powerpoint/2010/main" val="11326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79" y="698269"/>
            <a:ext cx="2181310" cy="4538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2502" y="5311833"/>
            <a:ext cx="333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Nuclear magnetic resonance machine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9785" y="1438649"/>
            <a:ext cx="4613564" cy="306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8247" y="5295207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Example of thin layer chromatography plate</a:t>
            </a:r>
          </a:p>
          <a:p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7EF6-65F5-4E21-9850-0D091DE0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Results: Grignard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F91C0-62BE-4FE4-A3FC-511493D511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Bookman Old Style" panose="02050604050505020204" pitchFamily="18" charset="0"/>
                  </a:rPr>
                  <a:t>Percent yield: 60% </a:t>
                </a:r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low (should at least be &gt;85%)</a:t>
                </a:r>
              </a:p>
              <a:p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Calculation: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𝑎𝑐𝑡𝑢𝑎𝑙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𝑡h𝑒𝑜𝑟𝑒𝑡𝑖𝑐𝑎𝑙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0.7661 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𝑂𝐻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1.3092 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𝑂𝐻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100=60%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F91C0-62BE-4FE4-A3FC-511493D511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8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24BDDD-A8B9-483C-A207-7C50FC398616}"/>
              </a:ext>
            </a:extLst>
          </p:cNvPr>
          <p:cNvSpPr txBox="1"/>
          <p:nvPr/>
        </p:nvSpPr>
        <p:spPr>
          <a:xfrm>
            <a:off x="3959256" y="6098748"/>
            <a:ext cx="505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Proton NMR of 1-(4-Methoxyphenly)-3-buten-1-ol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638" y="669866"/>
            <a:ext cx="8854003" cy="52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E36B7B-00A5-44D6-8994-2E6B1C7924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62744" y="714208"/>
            <a:ext cx="3016578" cy="4609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965" y="5323917"/>
            <a:ext cx="1054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TLC plate comparing 1-(</a:t>
            </a:r>
            <a:r>
              <a:rPr lang="en-US" dirty="0" smtClean="0">
                <a:latin typeface="Franklin Gothic Medium" panose="020B0603020102020204" pitchFamily="34" charset="0"/>
              </a:rPr>
              <a:t>4-methoxyphenly</a:t>
            </a:r>
            <a:r>
              <a:rPr lang="en-US" dirty="0">
                <a:latin typeface="Franklin Gothic Medium" panose="020B0603020102020204" pitchFamily="34" charset="0"/>
              </a:rPr>
              <a:t>)-3-buten-1-ol (long strands) to p-</a:t>
            </a:r>
            <a:r>
              <a:rPr lang="en-US" dirty="0" err="1">
                <a:latin typeface="Franklin Gothic Medium" panose="020B0603020102020204" pitchFamily="34" charset="0"/>
              </a:rPr>
              <a:t>anisaldehyde</a:t>
            </a:r>
            <a:r>
              <a:rPr lang="en-US" dirty="0">
                <a:latin typeface="Franklin Gothic Medium" panose="020B0603020102020204" pitchFamily="34" charset="0"/>
              </a:rPr>
              <a:t> (short strands)</a:t>
            </a: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  <a:p>
            <a:pPr algn="ctr"/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C09D-D86D-477F-B35B-A69F92E6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What are </a:t>
            </a:r>
            <a:r>
              <a:rPr lang="en-US" i="1" dirty="0" err="1">
                <a:latin typeface="Franklin Gothic Medium" panose="020B0603020102020204" pitchFamily="34" charset="0"/>
              </a:rPr>
              <a:t>isoxazolines</a:t>
            </a:r>
            <a:r>
              <a:rPr lang="en-US" i="1" dirty="0">
                <a:latin typeface="Franklin Gothic Medium" panose="020B0603020102020204" pitchFamily="34" charset="0"/>
              </a:rPr>
              <a:t>?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6B76-F211-481D-904C-8698EF91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Bookman Old Style" panose="02050604050505020204" pitchFamily="18" charset="0"/>
              </a:rPr>
              <a:t>Isoxazolines</a:t>
            </a:r>
            <a:r>
              <a:rPr lang="en-US" dirty="0">
                <a:latin typeface="Bookman Old Style" panose="02050604050505020204" pitchFamily="18" charset="0"/>
              </a:rPr>
              <a:t> are a series of drugs know as </a:t>
            </a:r>
            <a:r>
              <a:rPr lang="en-US" u="sng" dirty="0">
                <a:latin typeface="Bookman Old Style" panose="02050604050505020204" pitchFamily="18" charset="0"/>
              </a:rPr>
              <a:t>MIF inhibitors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MIF (macrophage migration inhibitory factor):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Proinflammatory cytokine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Responsible for chronic inflammatory and autoimmune diseases (diabetes and cancer)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Produces proteins responsible for inflammation</a:t>
            </a:r>
          </a:p>
          <a:p>
            <a:r>
              <a:rPr lang="en-US" dirty="0">
                <a:latin typeface="Bookman Old Style" panose="02050604050505020204" pitchFamily="18" charset="0"/>
              </a:rPr>
              <a:t>MIF?  </a:t>
            </a:r>
            <a:r>
              <a:rPr lang="en-US" sz="2800" dirty="0">
                <a:latin typeface="Bookman Old Style" panose="02050604050505020204" pitchFamily="18" charset="0"/>
              </a:rPr>
              <a:t>NO THANKS!</a:t>
            </a:r>
            <a:r>
              <a:rPr lang="en-US" dirty="0">
                <a:latin typeface="Bookman Old Style" panose="0205060405050502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24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50B9-DD0C-4CD9-A656-B8509C85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Results: Oxidation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E7206-02F8-4555-B824-A1E00C236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Bookman Old Style" panose="02050604050505020204" pitchFamily="18" charset="0"/>
                  </a:rPr>
                  <a:t>Percent yield: 75% </a:t>
                </a:r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still low</a:t>
                </a:r>
              </a:p>
              <a:p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Calculation: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𝑡h𝑒𝑜𝑟𝑒𝑡𝑖𝑐𝑎𝑙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0.6635 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𝐾𝑒𝑡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0.7771 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𝐾𝑒𝑡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100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Bookman Old Style" panose="0205060405050502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75%</m:t>
                      </m:r>
                      <m:r>
                        <m:rPr>
                          <m:nor/>
                        </m:rPr>
                        <a:rPr lang="en-US" dirty="0">
                          <a:latin typeface="Bookman Old Style" panose="02050604050505020204" pitchFamily="18" charset="0"/>
                          <a:sym typeface="Wingdings" panose="05000000000000000000" pitchFamily="2" charset="2"/>
                        </a:rPr>
                        <m:t>  </m:t>
                      </m:r>
                    </m:oMath>
                  </m:oMathPara>
                </a14:m>
                <a:endParaRPr lang="en-US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E7206-02F8-4555-B824-A1E00C236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3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0F732B-25E6-4EA3-AEF2-05E1B84D8A49}"/>
              </a:ext>
            </a:extLst>
          </p:cNvPr>
          <p:cNvSpPr txBox="1"/>
          <p:nvPr/>
        </p:nvSpPr>
        <p:spPr>
          <a:xfrm>
            <a:off x="4070383" y="6018933"/>
            <a:ext cx="521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Proton NMR of 1-(4-Methoxyphenyl)-3-buten-1-one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26" y="586880"/>
            <a:ext cx="9137152" cy="53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1E453-9F34-413F-AC06-2C0DAE2423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01" y="670418"/>
            <a:ext cx="3299382" cy="4741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20" y="5412100"/>
            <a:ext cx="10590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TLC plate comparing 1-(</a:t>
            </a:r>
            <a:r>
              <a:rPr lang="en-US" dirty="0" smtClean="0">
                <a:latin typeface="Franklin Gothic Medium" panose="020B0603020102020204" pitchFamily="34" charset="0"/>
              </a:rPr>
              <a:t>4-methoxyphenyl</a:t>
            </a:r>
            <a:r>
              <a:rPr lang="en-US" dirty="0">
                <a:latin typeface="Franklin Gothic Medium" panose="020B0603020102020204" pitchFamily="34" charset="0"/>
              </a:rPr>
              <a:t>)-3-buten-1-ol (left) and 1-(</a:t>
            </a:r>
            <a:r>
              <a:rPr lang="en-US" dirty="0" smtClean="0">
                <a:latin typeface="Franklin Gothic Medium" panose="020B0603020102020204" pitchFamily="34" charset="0"/>
              </a:rPr>
              <a:t>4-methoxyphenyl</a:t>
            </a:r>
            <a:r>
              <a:rPr lang="en-US" dirty="0">
                <a:latin typeface="Franklin Gothic Medium" panose="020B0603020102020204" pitchFamily="34" charset="0"/>
              </a:rPr>
              <a:t>)-3-buten-1-one (right).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84FA-C227-4105-8FD2-E32F0977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Results: Oxime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F899D-06FE-4E8F-B279-00BDBA7F91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Bookman Old Style" panose="02050604050505020204" pitchFamily="18" charset="0"/>
                  </a:rPr>
                  <a:t>Percent yield: 86% </a:t>
                </a:r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fair</a:t>
                </a:r>
              </a:p>
              <a:p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Calculation: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𝑡h𝑒𝑜𝑟𝑒𝑡𝑖𝑐𝑎𝑙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0.4997 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𝑂𝑥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0.5818 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𝑂𝑥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100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Bookman Old Style" panose="0205060405050502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86%</m:t>
                      </m:r>
                      <m:r>
                        <m:rPr>
                          <m:nor/>
                        </m:rPr>
                        <a:rPr lang="en-US" dirty="0">
                          <a:latin typeface="Bookman Old Style" panose="02050604050505020204" pitchFamily="18" charset="0"/>
                          <a:sym typeface="Wingdings" panose="05000000000000000000" pitchFamily="2" charset="2"/>
                        </a:rPr>
                        <m:t>  </m:t>
                      </m:r>
                    </m:oMath>
                  </m:oMathPara>
                </a14:m>
                <a:endParaRPr lang="en-US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F899D-06FE-4E8F-B279-00BDBA7F9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2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9D53DC-A2EC-4BC0-8249-7A34779CE9AB}"/>
              </a:ext>
            </a:extLst>
          </p:cNvPr>
          <p:cNvSpPr txBox="1"/>
          <p:nvPr/>
        </p:nvSpPr>
        <p:spPr>
          <a:xfrm>
            <a:off x="3242453" y="6136933"/>
            <a:ext cx="689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 P</a:t>
            </a:r>
            <a:r>
              <a:rPr lang="en-US" dirty="0">
                <a:latin typeface="Franklin Gothic Medium" panose="020B0603020102020204" pitchFamily="34" charset="0"/>
              </a:rPr>
              <a:t>roton NMR of (1E)-N-Hydroxy-1-(4-methoxyphenyl)-3-buten-1-imine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90" y="700787"/>
            <a:ext cx="7404595" cy="50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4EDDB5-54CF-46F7-8E80-CBAD4D05E8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26" y="671899"/>
            <a:ext cx="3092420" cy="4548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5920" y="5220393"/>
            <a:ext cx="874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TLC plate comparing 1-(4-Methoxyphenyl)-3-buten-1-ol (left), 1-(4-Methoxyphenyl)-3-buten-1-one (middle), and (1E)-N-Hydroxy-1-(4-methoxyphenyl)-3-buten-1-imine (right)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B292-CEF0-4DB9-A348-15EC877C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Results: </a:t>
            </a:r>
            <a:r>
              <a:rPr lang="en-US" dirty="0" smtClean="0">
                <a:latin typeface="Franklin Gothic Medium" panose="020B0603020102020204" pitchFamily="34" charset="0"/>
              </a:rPr>
              <a:t>Nickel-Catalyzed </a:t>
            </a:r>
            <a:r>
              <a:rPr lang="en-US" dirty="0">
                <a:latin typeface="Franklin Gothic Medium" panose="020B0603020102020204" pitchFamily="34" charset="0"/>
              </a:rPr>
              <a:t>Cyclization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4458F-4DCE-4BE0-B831-07291E798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Bookman Old Style" panose="02050604050505020204" pitchFamily="18" charset="0"/>
                  </a:rPr>
                  <a:t>Percent yield: 72% </a:t>
                </a:r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low</a:t>
                </a:r>
              </a:p>
              <a:p>
                <a:r>
                  <a:rPr lang="en-US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Calculation: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𝑡h𝑒𝑜𝑟𝑒𝑡𝑖𝑐𝑎𝑙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0.1098 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𝐼𝑠𝑜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0.153 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𝐼𝑠𝑜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×100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72%</m:t>
                      </m:r>
                    </m:oMath>
                  </m:oMathPara>
                </a14:m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4458F-4DCE-4BE0-B831-07291E798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3BA88-526D-4D5A-A179-AD9968EB4857}"/>
              </a:ext>
            </a:extLst>
          </p:cNvPr>
          <p:cNvSpPr txBox="1"/>
          <p:nvPr/>
        </p:nvSpPr>
        <p:spPr>
          <a:xfrm>
            <a:off x="1960778" y="5733367"/>
            <a:ext cx="833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proton NMR of </a:t>
            </a:r>
            <a:r>
              <a:rPr lang="en-US" dirty="0" smtClean="0">
                <a:latin typeface="Franklin Gothic Medium" panose="020B0603020102020204" pitchFamily="34" charset="0"/>
              </a:rPr>
              <a:t>nickel-catalyzed </a:t>
            </a:r>
            <a:r>
              <a:rPr lang="en-US" dirty="0">
                <a:latin typeface="Franklin Gothic Medium" panose="020B0603020102020204" pitchFamily="34" charset="0"/>
              </a:rPr>
              <a:t>3,5-Disubstituted ∆</a:t>
            </a:r>
            <a:r>
              <a:rPr lang="en-US" baseline="30000" dirty="0">
                <a:latin typeface="Franklin Gothic Medium" panose="020B0603020102020204" pitchFamily="34" charset="0"/>
              </a:rPr>
              <a:t>2</a:t>
            </a:r>
            <a:r>
              <a:rPr lang="en-US" dirty="0">
                <a:latin typeface="Franklin Gothic Medium" panose="020B0603020102020204" pitchFamily="34" charset="0"/>
              </a:rPr>
              <a:t>-isoxazoline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41" y="524322"/>
            <a:ext cx="8854004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8BE8-9A29-42CA-A8A1-F276FEAB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Results: </a:t>
            </a:r>
            <a:r>
              <a:rPr lang="en-US" dirty="0" smtClean="0">
                <a:latin typeface="Franklin Gothic Medium" panose="020B0603020102020204" pitchFamily="34" charset="0"/>
              </a:rPr>
              <a:t>Palladium-Catalyzed </a:t>
            </a:r>
            <a:r>
              <a:rPr lang="en-US" dirty="0" err="1">
                <a:latin typeface="Franklin Gothic Medium" panose="020B0603020102020204" pitchFamily="34" charset="0"/>
              </a:rPr>
              <a:t>Isoxazoline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E006A-14FC-412C-A8DC-D9DD8669D4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Bookman Old Style" panose="02050604050505020204" pitchFamily="18" charset="0"/>
                  </a:rPr>
                  <a:t>Percent yield: 44%</a:t>
                </a:r>
              </a:p>
              <a:p>
                <a:r>
                  <a:rPr lang="en-US" dirty="0">
                    <a:latin typeface="Bookman Old Style" panose="02050604050505020204" pitchFamily="18" charset="0"/>
                  </a:rPr>
                  <a:t>Calculation: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𝑡h𝑒𝑜𝑟𝑒𝑡𝑖𝑐𝑎𝑙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0.0796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𝐼𝑠𝑜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0.1796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𝐼𝑠𝑜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×100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44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%</m:t>
                      </m:r>
                    </m:oMath>
                  </m:oMathPara>
                </a14:m>
                <a:endParaRPr lang="en-US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E006A-14FC-412C-A8DC-D9DD8669D4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8C5E10-B6E5-4CE8-AE87-72192AC620BE}"/>
              </a:ext>
            </a:extLst>
          </p:cNvPr>
          <p:cNvSpPr txBox="1"/>
          <p:nvPr/>
        </p:nvSpPr>
        <p:spPr>
          <a:xfrm>
            <a:off x="2344500" y="5872144"/>
            <a:ext cx="804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Proton NMR of </a:t>
            </a:r>
            <a:r>
              <a:rPr lang="en-US" dirty="0" smtClean="0">
                <a:latin typeface="Franklin Gothic Medium" panose="020B0603020102020204" pitchFamily="34" charset="0"/>
              </a:rPr>
              <a:t>palladium-catalyzed </a:t>
            </a:r>
            <a:r>
              <a:rPr lang="en-US" dirty="0">
                <a:latin typeface="Franklin Gothic Medium" panose="020B0603020102020204" pitchFamily="34" charset="0"/>
              </a:rPr>
              <a:t>3,5-Disubstituted ∆</a:t>
            </a:r>
            <a:r>
              <a:rPr lang="en-US" baseline="30000" dirty="0">
                <a:latin typeface="Franklin Gothic Medium" panose="020B0603020102020204" pitchFamily="34" charset="0"/>
              </a:rPr>
              <a:t>2</a:t>
            </a:r>
            <a:r>
              <a:rPr lang="en-US" dirty="0">
                <a:latin typeface="Franklin Gothic Medium" panose="020B0603020102020204" pitchFamily="34" charset="0"/>
              </a:rPr>
              <a:t>-isoxazoline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3" y="478388"/>
            <a:ext cx="9137152" cy="50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69C3-0FD4-44CC-A964-7C36BD6A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How do they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ACD7-A6BB-40AE-8BBA-6903D1747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Bookman Old Style" panose="02050604050505020204" pitchFamily="18" charset="0"/>
              </a:rPr>
              <a:t>Isoxazoline</a:t>
            </a:r>
            <a:r>
              <a:rPr lang="en-US" dirty="0">
                <a:latin typeface="Bookman Old Style" panose="02050604050505020204" pitchFamily="18" charset="0"/>
              </a:rPr>
              <a:t> binds to the MIF cells blocking the production of proteins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Because the proteins are blocked they can no longer attack the pancreas and other parts of the body and cause inflammation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The effect of this is that inflammation and swelling are reduced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6CC8-5BE8-4333-BCEF-C6BFC489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1FB5F-413F-4D5A-A7E1-6BD2E7DC2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Why are the yields so low?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Number of Possibilities: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Reactants are not ideal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Derivatives are no strong enough to hold shape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Skill level of researchers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Miscalculations / human error</a:t>
            </a:r>
          </a:p>
        </p:txBody>
      </p:sp>
    </p:spTree>
    <p:extLst>
      <p:ext uri="{BB962C8B-B14F-4D97-AF65-F5344CB8AC3E}">
        <p14:creationId xmlns:p14="http://schemas.microsoft.com/office/powerpoint/2010/main" val="6122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FDA9-952E-4A6C-8864-CAD2B31C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Discussion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7139-1F8A-4348-8529-691785E26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What happened with the nickel?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The proton NMR suggests that the compound </a:t>
            </a:r>
            <a:r>
              <a:rPr lang="en-US" dirty="0" smtClean="0">
                <a:latin typeface="Bookman Old Style" panose="02050604050505020204" pitchFamily="18" charset="0"/>
              </a:rPr>
              <a:t>was not fully made</a:t>
            </a: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Why?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The conditions were not ideal for the nickel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Nickel was not oxidized fully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Impurities in starting material</a:t>
            </a:r>
          </a:p>
          <a:p>
            <a:r>
              <a:rPr lang="en-US" dirty="0">
                <a:latin typeface="Bookman Old Style" panose="02050604050505020204" pitchFamily="18" charset="0"/>
              </a:rPr>
              <a:t>Miscalculations of mass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E656-FA1D-45B2-ACC1-CD63E52D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Discussion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4D8A1-54E3-4EB6-A5E6-1F71F6271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What happened with the palladium?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The NMR shows that the palladium </a:t>
            </a:r>
            <a:r>
              <a:rPr lang="en-US" dirty="0" smtClean="0">
                <a:latin typeface="Bookman Old Style" panose="02050604050505020204" pitchFamily="18" charset="0"/>
              </a:rPr>
              <a:t>was more pure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than the nickel</a:t>
            </a: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Why did one work and not the other?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Conditions were ideal for palladium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Palladium is better than nickel at cyclizing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Palladium is strong enough to keep the </a:t>
            </a:r>
            <a:r>
              <a:rPr lang="en-US" dirty="0" err="1">
                <a:latin typeface="Bookman Old Style" panose="02050604050505020204" pitchFamily="18" charset="0"/>
              </a:rPr>
              <a:t>isoxazole</a:t>
            </a:r>
            <a:r>
              <a:rPr lang="en-US" dirty="0">
                <a:latin typeface="Bookman Old Style" panose="02050604050505020204" pitchFamily="18" charset="0"/>
              </a:rPr>
              <a:t> ring formed</a:t>
            </a:r>
          </a:p>
        </p:txBody>
      </p:sp>
    </p:spTree>
    <p:extLst>
      <p:ext uri="{BB962C8B-B14F-4D97-AF65-F5344CB8AC3E}">
        <p14:creationId xmlns:p14="http://schemas.microsoft.com/office/powerpoint/2010/main" val="35591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8D1F-616B-4FB5-BA61-9A6668F9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Future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BC65-39D0-4FFE-8A56-F6220697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Because there is little research on the nickel cyclization, it is likely that there will be more in the future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This research will cease if it is confirmed that the nickel does not work well</a:t>
            </a:r>
          </a:p>
          <a:p>
            <a:r>
              <a:rPr lang="en-US" dirty="0">
                <a:latin typeface="Bookman Old Style" panose="02050604050505020204" pitchFamily="18" charset="0"/>
              </a:rPr>
              <a:t>Due to the success of the palladium, scientists will continue to study why it works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This research will all be aimed towards effectively synthesizing an ideal form of </a:t>
            </a:r>
            <a:r>
              <a:rPr lang="en-US" dirty="0" err="1">
                <a:latin typeface="Bookman Old Style" panose="02050604050505020204" pitchFamily="18" charset="0"/>
              </a:rPr>
              <a:t>isoxazoline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Hopefully it will become an effective treatment for diabetes and cancer in the near future </a:t>
            </a:r>
          </a:p>
        </p:txBody>
      </p:sp>
    </p:spTree>
    <p:extLst>
      <p:ext uri="{BB962C8B-B14F-4D97-AF65-F5344CB8AC3E}">
        <p14:creationId xmlns:p14="http://schemas.microsoft.com/office/powerpoint/2010/main" val="11793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5E67-47F5-45B6-9E0A-5583A284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A31A-EEA7-427E-AA7A-864753D072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Samuel Ben </a:t>
            </a:r>
            <a:r>
              <a:rPr lang="en-US" dirty="0" err="1">
                <a:latin typeface="Bookman Old Style" panose="02050604050505020204" pitchFamily="18" charset="0"/>
              </a:rPr>
              <a:t>Schottler</a:t>
            </a:r>
            <a:r>
              <a:rPr lang="en-US" dirty="0">
                <a:latin typeface="Bookman Old Style" panose="02050604050505020204" pitchFamily="18" charset="0"/>
              </a:rPr>
              <a:t> (research mentor)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Matthew </a:t>
            </a:r>
            <a:r>
              <a:rPr lang="en-US" dirty="0" err="1">
                <a:latin typeface="Bookman Old Style" panose="02050604050505020204" pitchFamily="18" charset="0"/>
              </a:rPr>
              <a:t>DeSelm</a:t>
            </a:r>
            <a:r>
              <a:rPr lang="en-US" dirty="0">
                <a:latin typeface="Bookman Old Style" panose="02050604050505020204" pitchFamily="18" charset="0"/>
              </a:rPr>
              <a:t> (paper, poster, and presentation advisor</a:t>
            </a:r>
          </a:p>
          <a:p>
            <a:r>
              <a:rPr lang="en-US" dirty="0">
                <a:latin typeface="Bookman Old Style" panose="02050604050505020204" pitchFamily="18" charset="0"/>
              </a:rPr>
              <a:t>Dr. Michael D. Mosher (head of UNC’s chemistry department)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5E3DF5-D137-4463-B945-98019549F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99208"/>
            <a:ext cx="2682240" cy="1638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2FDEC-3D26-4684-A3A0-09F4A992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972" y="4137659"/>
            <a:ext cx="2438296" cy="135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3C2B6-6D8E-4E2F-A4D9-46C5F2FC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878" y="2550915"/>
            <a:ext cx="2568244" cy="135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5F2C85-6CC1-48F0-A2BB-116F84FAE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799" y="739519"/>
            <a:ext cx="2369881" cy="16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BA2E-362A-4ABA-B0EE-68A582E3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Well, how are they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919E-80AE-46B3-8EE4-B81A0666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Current research suggests that </a:t>
            </a:r>
            <a:r>
              <a:rPr lang="en-US" dirty="0" smtClean="0">
                <a:latin typeface="Bookman Old Style" panose="02050604050505020204" pitchFamily="18" charset="0"/>
              </a:rPr>
              <a:t>an </a:t>
            </a:r>
            <a:r>
              <a:rPr lang="en-US" dirty="0">
                <a:latin typeface="Bookman Old Style" panose="02050604050505020204" pitchFamily="18" charset="0"/>
              </a:rPr>
              <a:t>ideal way to synthesize </a:t>
            </a:r>
            <a:r>
              <a:rPr lang="en-US" dirty="0" err="1">
                <a:latin typeface="Bookman Old Style" panose="02050604050505020204" pitchFamily="18" charset="0"/>
              </a:rPr>
              <a:t>isoxazoline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involes</a:t>
            </a:r>
            <a:r>
              <a:rPr lang="en-US" dirty="0">
                <a:latin typeface="Bookman Old Style" panose="02050604050505020204" pitchFamily="18" charset="0"/>
              </a:rPr>
              <a:t> a four-step process: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Grignard reaction of p-</a:t>
            </a:r>
            <a:r>
              <a:rPr lang="en-US" dirty="0" err="1">
                <a:latin typeface="Bookman Old Style" panose="02050604050505020204" pitchFamily="18" charset="0"/>
              </a:rPr>
              <a:t>anisaldehyde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 3-buten-1-ol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Oxidation reaction of 3-buten-ol  3-buten-1-one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Treatment of 3-buten-1-one with </a:t>
            </a:r>
            <a:r>
              <a:rPr lang="en-US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a hydroxylamine </a:t>
            </a:r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 oxime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  <a:sym typeface="Wingdings" panose="05000000000000000000" pitchFamily="2" charset="2"/>
              </a:rPr>
              <a:t>Cyclization of oxime with a metalloid  </a:t>
            </a:r>
            <a:r>
              <a:rPr lang="en-US" dirty="0">
                <a:latin typeface="Bookman Old Style" panose="02050604050505020204" pitchFamily="18" charset="0"/>
              </a:rPr>
              <a:t> form of </a:t>
            </a:r>
            <a:r>
              <a:rPr lang="en-US" dirty="0" err="1">
                <a:latin typeface="Bookman Old Style" panose="02050604050505020204" pitchFamily="18" charset="0"/>
              </a:rPr>
              <a:t>isoxazoline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0B70-9EEA-450D-B6C0-9B189D4B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Our goal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5FE8-6858-4017-9DCE-747535962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Produce two different </a:t>
            </a:r>
            <a:r>
              <a:rPr lang="en-US" dirty="0" err="1">
                <a:latin typeface="Bookman Old Style" panose="02050604050505020204" pitchFamily="18" charset="0"/>
              </a:rPr>
              <a:t>isoxazolines</a:t>
            </a:r>
            <a:r>
              <a:rPr lang="en-US" dirty="0">
                <a:latin typeface="Bookman Old Style" panose="02050604050505020204" pitchFamily="18" charset="0"/>
              </a:rPr>
              <a:t>: one </a:t>
            </a:r>
            <a:r>
              <a:rPr lang="en-US" dirty="0" smtClean="0">
                <a:latin typeface="Bookman Old Style" panose="02050604050505020204" pitchFamily="18" charset="0"/>
              </a:rPr>
              <a:t>using a nickel catalyst, the other using palladium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Find out if </a:t>
            </a:r>
            <a:r>
              <a:rPr lang="en-US" dirty="0" err="1">
                <a:latin typeface="Bookman Old Style" panose="02050604050505020204" pitchFamily="18" charset="0"/>
              </a:rPr>
              <a:t>isoxzolines</a:t>
            </a:r>
            <a:r>
              <a:rPr lang="en-US" dirty="0">
                <a:latin typeface="Bookman Old Style" panose="02050604050505020204" pitchFamily="18" charset="0"/>
              </a:rPr>
              <a:t> can be produced </a:t>
            </a:r>
            <a:r>
              <a:rPr lang="en-US" dirty="0" err="1">
                <a:latin typeface="Bookman Old Style" panose="02050604050505020204" pitchFamily="18" charset="0"/>
              </a:rPr>
              <a:t>en</a:t>
            </a:r>
            <a:r>
              <a:rPr lang="en-US" dirty="0">
                <a:latin typeface="Bookman Old Style" panose="02050604050505020204" pitchFamily="18" charset="0"/>
              </a:rPr>
              <a:t> masse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Produce </a:t>
            </a:r>
            <a:r>
              <a:rPr lang="en-US" dirty="0" err="1">
                <a:latin typeface="Bookman Old Style" panose="02050604050505020204" pitchFamily="18" charset="0"/>
              </a:rPr>
              <a:t>isoxazolines</a:t>
            </a:r>
            <a:r>
              <a:rPr lang="en-US" dirty="0">
                <a:latin typeface="Bookman Old Style" panose="02050604050505020204" pitchFamily="18" charset="0"/>
              </a:rPr>
              <a:t> at a cheaper cost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Produce </a:t>
            </a:r>
            <a:r>
              <a:rPr lang="en-US" dirty="0" err="1">
                <a:latin typeface="Bookman Old Style" panose="02050604050505020204" pitchFamily="18" charset="0"/>
              </a:rPr>
              <a:t>isoxazolines</a:t>
            </a:r>
            <a:r>
              <a:rPr lang="en-US" dirty="0">
                <a:latin typeface="Bookman Old Style" panose="02050604050505020204" pitchFamily="18" charset="0"/>
              </a:rPr>
              <a:t> at higher yields </a:t>
            </a:r>
          </a:p>
          <a:p>
            <a:pPr marL="457200" lvl="1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C556-9A64-4154-B288-FB93E018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Our process: Grignard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3846-CDA5-4FB7-9A42-DD311499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883130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Anhydrous reaction: done under argon gas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Added allyl-magnesium chloride slowly with needle and syringe</a:t>
            </a: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What did it do?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Lengthened carbon chain of p-</a:t>
            </a:r>
            <a:r>
              <a:rPr lang="en-US" dirty="0" err="1">
                <a:latin typeface="Bookman Old Style" panose="02050604050505020204" pitchFamily="18" charset="0"/>
              </a:rPr>
              <a:t>anisaldehyde</a:t>
            </a:r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56435D84-E257-412B-BC5D-1ACD3AE25A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311" y="1624738"/>
            <a:ext cx="3195687" cy="223415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79998" y="2685011"/>
            <a:ext cx="3067464" cy="7481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9998" y="2372482"/>
            <a:ext cx="298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allyl-magnesium chloride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98" y="2685011"/>
            <a:ext cx="306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tetrahydrofuran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244" y="1989881"/>
            <a:ext cx="2750870" cy="1465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3738" y="3350029"/>
            <a:ext cx="257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P-</a:t>
            </a:r>
            <a:r>
              <a:rPr lang="en-US" sz="1400" dirty="0" err="1">
                <a:latin typeface="Franklin Gothic Medium Cond" panose="020B0606030402020204" pitchFamily="34" charset="0"/>
              </a:rPr>
              <a:t>anisaldehyde</a:t>
            </a:r>
            <a:endParaRPr lang="en-US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8244" y="3454955"/>
            <a:ext cx="2750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1-(-</a:t>
            </a:r>
            <a:r>
              <a:rPr lang="en-US" sz="1400" dirty="0" smtClean="0">
                <a:latin typeface="Franklin Gothic Medium Cond" panose="020B0606030402020204" pitchFamily="34" charset="0"/>
              </a:rPr>
              <a:t>4-methoxyphenyl</a:t>
            </a:r>
            <a:r>
              <a:rPr lang="en-US" sz="1400" dirty="0">
                <a:latin typeface="Franklin Gothic Medium Cond" panose="020B0606030402020204" pitchFamily="34" charset="0"/>
              </a:rPr>
              <a:t>)-3-buten-1-ol</a:t>
            </a:r>
          </a:p>
        </p:txBody>
      </p:sp>
    </p:spTree>
    <p:extLst>
      <p:ext uri="{BB962C8B-B14F-4D97-AF65-F5344CB8AC3E}">
        <p14:creationId xmlns:p14="http://schemas.microsoft.com/office/powerpoint/2010/main" val="13067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F2E28-7551-4E2D-951A-5D31898EA3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21" y="1088540"/>
            <a:ext cx="3676454" cy="4496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86112-C8AE-486D-887F-8BE42A56F5DC}"/>
              </a:ext>
            </a:extLst>
          </p:cNvPr>
          <p:cNvSpPr txBox="1"/>
          <p:nvPr/>
        </p:nvSpPr>
        <p:spPr>
          <a:xfrm>
            <a:off x="4028673" y="5701588"/>
            <a:ext cx="37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Setup for Grignard Reaction</a:t>
            </a:r>
          </a:p>
        </p:txBody>
      </p:sp>
    </p:spTree>
    <p:extLst>
      <p:ext uri="{BB962C8B-B14F-4D97-AF65-F5344CB8AC3E}">
        <p14:creationId xmlns:p14="http://schemas.microsoft.com/office/powerpoint/2010/main" val="6675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D0BF-BBA0-40E1-931B-503644C1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Oxidation Reaction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D0FA-667C-4E77-A9D2-8E0E8A3C1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Magnesium sulfate </a:t>
            </a:r>
            <a:r>
              <a:rPr lang="en-US" dirty="0" smtClean="0">
                <a:latin typeface="Bookman Old Style" panose="02050604050505020204" pitchFamily="18" charset="0"/>
              </a:rPr>
              <a:t> and dichloromethane smoothed </a:t>
            </a:r>
            <a:r>
              <a:rPr lang="en-US" dirty="0">
                <a:latin typeface="Bookman Old Style" panose="02050604050505020204" pitchFamily="18" charset="0"/>
              </a:rPr>
              <a:t>reaction</a:t>
            </a:r>
            <a:endParaRPr lang="en-US" u="sng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What did it do?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Removed hydrogen from hydroxyl </a:t>
            </a:r>
            <a:r>
              <a:rPr lang="en-US" dirty="0" smtClean="0">
                <a:latin typeface="Bookman Old Style" panose="02050604050505020204" pitchFamily="18" charset="0"/>
              </a:rPr>
              <a:t>group and formed a double-bond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0" y="1912203"/>
            <a:ext cx="2834020" cy="150959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954446" y="2712434"/>
            <a:ext cx="3078440" cy="5541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5806" y="2343102"/>
            <a:ext cx="440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pyridinium chlorochromate + magnesium sulfate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4446" y="2767853"/>
            <a:ext cx="307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dichloromethane</a:t>
            </a:r>
          </a:p>
        </p:txBody>
      </p:sp>
      <p:pic>
        <p:nvPicPr>
          <p:cNvPr id="9" name="Graphic 53">
            <a:extLst>
              <a:ext uri="{FF2B5EF4-FFF2-40B4-BE49-F238E27FC236}">
                <a16:creationId xmlns:a16="http://schemas.microsoft.com/office/drawing/2014/main" id="{12A31AF2-62DC-4841-950B-AC76D4648E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5757" y="1196148"/>
            <a:ext cx="5225792" cy="3143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310" y="3421795"/>
            <a:ext cx="283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1-(</a:t>
            </a:r>
            <a:r>
              <a:rPr lang="en-US" sz="1400" dirty="0" smtClean="0">
                <a:latin typeface="Franklin Gothic Medium Cond" panose="020B0606030402020204" pitchFamily="34" charset="0"/>
              </a:rPr>
              <a:t>4-methoxyphenyl</a:t>
            </a:r>
            <a:r>
              <a:rPr lang="en-US" sz="1400" dirty="0">
                <a:latin typeface="Franklin Gothic Medium Cond" panose="020B0606030402020204" pitchFamily="34" charset="0"/>
              </a:rPr>
              <a:t>)-3-buten-1-ol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4044" y="3421795"/>
            <a:ext cx="3233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Medium Cond" panose="020B0606030402020204" pitchFamily="34" charset="0"/>
              </a:rPr>
              <a:t>1-(</a:t>
            </a:r>
            <a:r>
              <a:rPr lang="en-US" sz="1400" dirty="0" smtClean="0">
                <a:latin typeface="Franklin Gothic Medium Cond" panose="020B0606030402020204" pitchFamily="34" charset="0"/>
              </a:rPr>
              <a:t>4-methoxyphenyl</a:t>
            </a:r>
            <a:r>
              <a:rPr lang="en-US" sz="1400" dirty="0">
                <a:latin typeface="Franklin Gothic Medium Cond" panose="020B0606030402020204" pitchFamily="34" charset="0"/>
              </a:rPr>
              <a:t>)-3-buten-1-one</a:t>
            </a:r>
          </a:p>
        </p:txBody>
      </p:sp>
    </p:spTree>
    <p:extLst>
      <p:ext uri="{BB962C8B-B14F-4D97-AF65-F5344CB8AC3E}">
        <p14:creationId xmlns:p14="http://schemas.microsoft.com/office/powerpoint/2010/main" val="41825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0A19D-B2D0-4DB3-BF56-62542C6E85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2" y="1027524"/>
            <a:ext cx="3601039" cy="4355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333D3-B1A4-4073-8BB3-E3AA5A6AB5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65" y="1027524"/>
            <a:ext cx="3648173" cy="4355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D242-87E8-4221-ACDF-4698C157FA34}"/>
              </a:ext>
            </a:extLst>
          </p:cNvPr>
          <p:cNvSpPr txBox="1"/>
          <p:nvPr/>
        </p:nvSpPr>
        <p:spPr>
          <a:xfrm>
            <a:off x="2262432" y="5552388"/>
            <a:ext cx="360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Color before reaction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446A9-1B41-4921-BC8D-251994732B3F}"/>
              </a:ext>
            </a:extLst>
          </p:cNvPr>
          <p:cNvSpPr txBox="1"/>
          <p:nvPr/>
        </p:nvSpPr>
        <p:spPr>
          <a:xfrm>
            <a:off x="7268065" y="5486400"/>
            <a:ext cx="364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Color after reaction</a:t>
            </a:r>
          </a:p>
        </p:txBody>
      </p:sp>
    </p:spTree>
    <p:extLst>
      <p:ext uri="{BB962C8B-B14F-4D97-AF65-F5344CB8AC3E}">
        <p14:creationId xmlns:p14="http://schemas.microsoft.com/office/powerpoint/2010/main" val="42778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963</TotalTime>
  <Words>936</Words>
  <Application>Microsoft Office PowerPoint</Application>
  <PresentationFormat>Widescreen</PresentationFormat>
  <Paragraphs>157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Bookman Old Style</vt:lpstr>
      <vt:lpstr>Cambria Math</vt:lpstr>
      <vt:lpstr>Corbel</vt:lpstr>
      <vt:lpstr>Franklin Gothic Medium</vt:lpstr>
      <vt:lpstr>Franklin Gothic Medium Cond</vt:lpstr>
      <vt:lpstr>Wingdings</vt:lpstr>
      <vt:lpstr>Parallax</vt:lpstr>
      <vt:lpstr>Synthesis of two 3,5-Disubstituted Δ2-isoxazolines</vt:lpstr>
      <vt:lpstr>What are isoxazolines?</vt:lpstr>
      <vt:lpstr>How do they work?</vt:lpstr>
      <vt:lpstr>Well, how are they made?</vt:lpstr>
      <vt:lpstr>Our goal </vt:lpstr>
      <vt:lpstr>Our process: Grignard Reaction</vt:lpstr>
      <vt:lpstr>PowerPoint Presentation</vt:lpstr>
      <vt:lpstr>Oxidation Reaction </vt:lpstr>
      <vt:lpstr>PowerPoint Presentation</vt:lpstr>
      <vt:lpstr>Reaction to form Oxime</vt:lpstr>
      <vt:lpstr>Nickel-Catalyzed Cyclization</vt:lpstr>
      <vt:lpstr>PowerPoint Presentation</vt:lpstr>
      <vt:lpstr>Palladium-Catalyzed Cyclization</vt:lpstr>
      <vt:lpstr>PowerPoint Presentation</vt:lpstr>
      <vt:lpstr>Product Analysis</vt:lpstr>
      <vt:lpstr>PowerPoint Presentation</vt:lpstr>
      <vt:lpstr>Results: Grignard Reaction</vt:lpstr>
      <vt:lpstr>PowerPoint Presentation</vt:lpstr>
      <vt:lpstr>PowerPoint Presentation</vt:lpstr>
      <vt:lpstr>Results: Oxidation Reaction</vt:lpstr>
      <vt:lpstr>PowerPoint Presentation</vt:lpstr>
      <vt:lpstr>PowerPoint Presentation</vt:lpstr>
      <vt:lpstr>Results: Oxime</vt:lpstr>
      <vt:lpstr>PowerPoint Presentation</vt:lpstr>
      <vt:lpstr>PowerPoint Presentation</vt:lpstr>
      <vt:lpstr>Results: Nickel-Catalyzed Cyclization</vt:lpstr>
      <vt:lpstr>PowerPoint Presentation</vt:lpstr>
      <vt:lpstr>Results: Palladium-Catalyzed Isoxazoline</vt:lpstr>
      <vt:lpstr>PowerPoint Presentation</vt:lpstr>
      <vt:lpstr>Discussion</vt:lpstr>
      <vt:lpstr>Discussion Continued </vt:lpstr>
      <vt:lpstr>Discussion Continued</vt:lpstr>
      <vt:lpstr>Future Studies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two 3,5-Disubstituted Δ2-isoxazolines</dc:title>
  <dc:creator>E-tan Bodakian</dc:creator>
  <cp:lastModifiedBy>Frontiers of Science</cp:lastModifiedBy>
  <cp:revision>64</cp:revision>
  <dcterms:created xsi:type="dcterms:W3CDTF">2017-07-23T13:42:17Z</dcterms:created>
  <dcterms:modified xsi:type="dcterms:W3CDTF">2017-07-25T01:57:41Z</dcterms:modified>
</cp:coreProperties>
</file>